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2" r:id="rId6"/>
    <p:sldId id="303" r:id="rId7"/>
    <p:sldId id="304" r:id="rId8"/>
    <p:sldId id="300" r:id="rId9"/>
    <p:sldId id="305" r:id="rId10"/>
    <p:sldId id="306" r:id="rId11"/>
    <p:sldId id="301" r:id="rId12"/>
    <p:sldId id="307" r:id="rId13"/>
    <p:sldId id="308" r:id="rId14"/>
    <p:sldId id="309" r:id="rId15"/>
    <p:sldId id="310" r:id="rId16"/>
    <p:sldId id="311" r:id="rId17"/>
    <p:sldId id="312" r:id="rId18"/>
    <p:sldId id="313" r:id="rId19"/>
    <p:sldId id="315" r:id="rId20"/>
    <p:sldId id="316" r:id="rId21"/>
    <p:sldId id="317" r:id="rId22"/>
    <p:sldId id="314" r:id="rId23"/>
    <p:sldId id="318" r:id="rId24"/>
    <p:sldId id="31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p:scale>
          <a:sx n="50" d="100"/>
          <a:sy n="50" d="100"/>
        </p:scale>
        <p:origin x="556"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HP\Downloads\CRM%20extract%20copy.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HP\Downloads\CRM%20extract%20copy.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HP\Downloads\CRM%20extract%20copy.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HP\Downloads\VOP%20raw%20data%20copy.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HP\Downloads\VOP%20raw%20data%20copy.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HP\Downloads\VOP%20raw%20data%20copy.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HP\Downloads\VOP%20raw%20data%20copy.xlsx"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Frequency</a:t>
            </a:r>
            <a:r>
              <a:rPr lang="en-US" baseline="0"/>
              <a:t> of Customer Loyalty</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Sheet2!$P$23</c:f>
              <c:strCache>
                <c:ptCount val="1"/>
                <c:pt idx="0">
                  <c:v>Frequency</c:v>
                </c:pt>
              </c:strCache>
            </c:strRef>
          </c:tx>
          <c:spPr>
            <a:solidFill>
              <a:schemeClr val="accent1"/>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1-06C1-4511-BC5F-20114DB94D94}"/>
              </c:ext>
            </c:extLst>
          </c:dPt>
          <c:dPt>
            <c:idx val="1"/>
            <c:invertIfNegative val="0"/>
            <c:bubble3D val="0"/>
            <c:spPr>
              <a:solidFill>
                <a:srgbClr val="00B050"/>
              </a:solidFill>
              <a:ln>
                <a:noFill/>
              </a:ln>
              <a:effectLst/>
            </c:spPr>
            <c:extLst>
              <c:ext xmlns:c16="http://schemas.microsoft.com/office/drawing/2014/chart" uri="{C3380CC4-5D6E-409C-BE32-E72D297353CC}">
                <c16:uniqueId val="{00000003-06C1-4511-BC5F-20114DB94D94}"/>
              </c:ext>
            </c:extLst>
          </c:dPt>
          <c:dPt>
            <c:idx val="2"/>
            <c:invertIfNegative val="0"/>
            <c:bubble3D val="0"/>
            <c:spPr>
              <a:solidFill>
                <a:schemeClr val="bg1">
                  <a:lumMod val="75000"/>
                </a:schemeClr>
              </a:solidFill>
              <a:ln>
                <a:noFill/>
              </a:ln>
              <a:effectLst/>
            </c:spPr>
            <c:extLst>
              <c:ext xmlns:c16="http://schemas.microsoft.com/office/drawing/2014/chart" uri="{C3380CC4-5D6E-409C-BE32-E72D297353CC}">
                <c16:uniqueId val="{00000005-06C1-4511-BC5F-20114DB94D94}"/>
              </c:ext>
            </c:extLst>
          </c:dPt>
          <c:dPt>
            <c:idx val="3"/>
            <c:invertIfNegative val="0"/>
            <c:bubble3D val="0"/>
            <c:spPr>
              <a:solidFill>
                <a:schemeClr val="accent6">
                  <a:lumMod val="60000"/>
                  <a:lumOff val="40000"/>
                </a:schemeClr>
              </a:solidFill>
              <a:ln>
                <a:noFill/>
              </a:ln>
              <a:effectLst/>
            </c:spPr>
            <c:extLst>
              <c:ext xmlns:c16="http://schemas.microsoft.com/office/drawing/2014/chart" uri="{C3380CC4-5D6E-409C-BE32-E72D297353CC}">
                <c16:uniqueId val="{00000007-06C1-4511-BC5F-20114DB94D94}"/>
              </c:ext>
            </c:extLst>
          </c:dPt>
          <c:dPt>
            <c:idx val="4"/>
            <c:invertIfNegative val="0"/>
            <c:bubble3D val="0"/>
            <c:spPr>
              <a:solidFill>
                <a:srgbClr val="B55F53"/>
              </a:solidFill>
              <a:ln>
                <a:noFill/>
              </a:ln>
              <a:effectLst/>
            </c:spPr>
            <c:extLst>
              <c:ext xmlns:c16="http://schemas.microsoft.com/office/drawing/2014/chart" uri="{C3380CC4-5D6E-409C-BE32-E72D297353CC}">
                <c16:uniqueId val="{00000009-06C1-4511-BC5F-20114DB94D94}"/>
              </c:ext>
            </c:extLst>
          </c:dPt>
          <c:cat>
            <c:strRef>
              <c:f>Sheet2!$O$24:$O$28</c:f>
              <c:strCache>
                <c:ptCount val="5"/>
                <c:pt idx="0">
                  <c:v>High risk</c:v>
                </c:pt>
                <c:pt idx="1">
                  <c:v>Loyal</c:v>
                </c:pt>
                <c:pt idx="2">
                  <c:v>Reluctant</c:v>
                </c:pt>
                <c:pt idx="3">
                  <c:v>New</c:v>
                </c:pt>
                <c:pt idx="4">
                  <c:v>Vulnerable</c:v>
                </c:pt>
              </c:strCache>
            </c:strRef>
          </c:cat>
          <c:val>
            <c:numRef>
              <c:f>Sheet2!$P$24:$P$28</c:f>
              <c:numCache>
                <c:formatCode>General</c:formatCode>
                <c:ptCount val="5"/>
                <c:pt idx="0">
                  <c:v>3</c:v>
                </c:pt>
                <c:pt idx="1">
                  <c:v>13</c:v>
                </c:pt>
                <c:pt idx="2">
                  <c:v>14</c:v>
                </c:pt>
                <c:pt idx="3">
                  <c:v>2</c:v>
                </c:pt>
                <c:pt idx="4">
                  <c:v>1</c:v>
                </c:pt>
              </c:numCache>
            </c:numRef>
          </c:val>
          <c:extLst>
            <c:ext xmlns:c16="http://schemas.microsoft.com/office/drawing/2014/chart" uri="{C3380CC4-5D6E-409C-BE32-E72D297353CC}">
              <c16:uniqueId val="{0000000A-06C1-4511-BC5F-20114DB94D94}"/>
            </c:ext>
          </c:extLst>
        </c:ser>
        <c:dLbls>
          <c:showLegendKey val="0"/>
          <c:showVal val="0"/>
          <c:showCatName val="0"/>
          <c:showSerName val="0"/>
          <c:showPercent val="0"/>
          <c:showBubbleSize val="0"/>
        </c:dLbls>
        <c:gapWidth val="219"/>
        <c:overlap val="-27"/>
        <c:axId val="1100842303"/>
        <c:axId val="1100850623"/>
      </c:barChart>
      <c:catAx>
        <c:axId val="110084230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Customer</a:t>
                </a:r>
                <a:r>
                  <a:rPr lang="en-US" baseline="0"/>
                  <a:t> Loyalty</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0850623"/>
        <c:crosses val="autoZero"/>
        <c:auto val="1"/>
        <c:lblAlgn val="ctr"/>
        <c:lblOffset val="100"/>
        <c:noMultiLvlLbl val="0"/>
      </c:catAx>
      <c:valAx>
        <c:axId val="110085062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084230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G2N versus Loyalty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Sheet2!$P$6</c:f>
              <c:strCache>
                <c:ptCount val="1"/>
                <c:pt idx="0">
                  <c:v>G2N </c:v>
                </c:pt>
              </c:strCache>
            </c:strRef>
          </c:tx>
          <c:spPr>
            <a:solidFill>
              <a:schemeClr val="accent1"/>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1-336E-4AE3-B94B-135A3530D94B}"/>
              </c:ext>
            </c:extLst>
          </c:dPt>
          <c:dPt>
            <c:idx val="1"/>
            <c:invertIfNegative val="0"/>
            <c:bubble3D val="0"/>
            <c:spPr>
              <a:solidFill>
                <a:srgbClr val="00B050"/>
              </a:solidFill>
              <a:ln>
                <a:noFill/>
              </a:ln>
              <a:effectLst/>
            </c:spPr>
            <c:extLst>
              <c:ext xmlns:c16="http://schemas.microsoft.com/office/drawing/2014/chart" uri="{C3380CC4-5D6E-409C-BE32-E72D297353CC}">
                <c16:uniqueId val="{00000003-336E-4AE3-B94B-135A3530D94B}"/>
              </c:ext>
            </c:extLst>
          </c:dPt>
          <c:dPt>
            <c:idx val="2"/>
            <c:invertIfNegative val="0"/>
            <c:bubble3D val="0"/>
            <c:spPr>
              <a:solidFill>
                <a:schemeClr val="bg1">
                  <a:lumMod val="75000"/>
                </a:schemeClr>
              </a:solidFill>
              <a:ln>
                <a:noFill/>
              </a:ln>
              <a:effectLst/>
            </c:spPr>
            <c:extLst>
              <c:ext xmlns:c16="http://schemas.microsoft.com/office/drawing/2014/chart" uri="{C3380CC4-5D6E-409C-BE32-E72D297353CC}">
                <c16:uniqueId val="{00000005-336E-4AE3-B94B-135A3530D94B}"/>
              </c:ext>
            </c:extLst>
          </c:dPt>
          <c:dPt>
            <c:idx val="3"/>
            <c:invertIfNegative val="0"/>
            <c:bubble3D val="0"/>
            <c:spPr>
              <a:solidFill>
                <a:schemeClr val="accent6">
                  <a:lumMod val="60000"/>
                  <a:lumOff val="40000"/>
                </a:schemeClr>
              </a:solidFill>
              <a:ln>
                <a:noFill/>
              </a:ln>
              <a:effectLst/>
            </c:spPr>
            <c:extLst>
              <c:ext xmlns:c16="http://schemas.microsoft.com/office/drawing/2014/chart" uri="{C3380CC4-5D6E-409C-BE32-E72D297353CC}">
                <c16:uniqueId val="{00000007-336E-4AE3-B94B-135A3530D94B}"/>
              </c:ext>
            </c:extLst>
          </c:dPt>
          <c:dPt>
            <c:idx val="4"/>
            <c:invertIfNegative val="0"/>
            <c:bubble3D val="0"/>
            <c:spPr>
              <a:solidFill>
                <a:srgbClr val="B55F53"/>
              </a:solidFill>
              <a:ln>
                <a:noFill/>
              </a:ln>
              <a:effectLst/>
            </c:spPr>
            <c:extLst>
              <c:ext xmlns:c16="http://schemas.microsoft.com/office/drawing/2014/chart" uri="{C3380CC4-5D6E-409C-BE32-E72D297353CC}">
                <c16:uniqueId val="{00000009-336E-4AE3-B94B-135A3530D94B}"/>
              </c:ext>
            </c:extLst>
          </c:dPt>
          <c:cat>
            <c:strRef>
              <c:f>Sheet2!$O$7:$O$11</c:f>
              <c:strCache>
                <c:ptCount val="5"/>
                <c:pt idx="0">
                  <c:v>High risk</c:v>
                </c:pt>
                <c:pt idx="1">
                  <c:v>Loyal</c:v>
                </c:pt>
                <c:pt idx="2">
                  <c:v>Reluctant</c:v>
                </c:pt>
                <c:pt idx="3">
                  <c:v>New</c:v>
                </c:pt>
                <c:pt idx="4">
                  <c:v>Vulnerable</c:v>
                </c:pt>
              </c:strCache>
            </c:strRef>
          </c:cat>
          <c:val>
            <c:numRef>
              <c:f>Sheet2!$P$7:$P$11</c:f>
              <c:numCache>
                <c:formatCode>General</c:formatCode>
                <c:ptCount val="5"/>
                <c:pt idx="0">
                  <c:v>0.06</c:v>
                </c:pt>
                <c:pt idx="1">
                  <c:v>0.37</c:v>
                </c:pt>
                <c:pt idx="2">
                  <c:v>0.112</c:v>
                </c:pt>
                <c:pt idx="3">
                  <c:v>0.14499999999999999</c:v>
                </c:pt>
                <c:pt idx="4">
                  <c:v>0.1</c:v>
                </c:pt>
              </c:numCache>
            </c:numRef>
          </c:val>
          <c:extLst>
            <c:ext xmlns:c16="http://schemas.microsoft.com/office/drawing/2014/chart" uri="{C3380CC4-5D6E-409C-BE32-E72D297353CC}">
              <c16:uniqueId val="{0000000A-336E-4AE3-B94B-135A3530D94B}"/>
            </c:ext>
          </c:extLst>
        </c:ser>
        <c:dLbls>
          <c:showLegendKey val="0"/>
          <c:showVal val="0"/>
          <c:showCatName val="0"/>
          <c:showSerName val="0"/>
          <c:showPercent val="0"/>
          <c:showBubbleSize val="0"/>
        </c:dLbls>
        <c:gapWidth val="219"/>
        <c:overlap val="-27"/>
        <c:axId val="1067130287"/>
        <c:axId val="1067128623"/>
      </c:barChart>
      <c:catAx>
        <c:axId val="106713028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Customer</a:t>
                </a:r>
                <a:r>
                  <a:rPr lang="en-US" baseline="0"/>
                  <a:t> Loyalty</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7128623"/>
        <c:crosses val="autoZero"/>
        <c:auto val="1"/>
        <c:lblAlgn val="ctr"/>
        <c:lblOffset val="100"/>
        <c:noMultiLvlLbl val="0"/>
      </c:catAx>
      <c:valAx>
        <c:axId val="106712862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G2N</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71302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P&amp;I versus</a:t>
            </a:r>
            <a:r>
              <a:rPr lang="en-US" baseline="0"/>
              <a:t> Loyalty</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Sheet2!$P$13</c:f>
              <c:strCache>
                <c:ptCount val="1"/>
                <c:pt idx="0">
                  <c:v>P&amp;I</c:v>
                </c:pt>
              </c:strCache>
            </c:strRef>
          </c:tx>
          <c:spPr>
            <a:solidFill>
              <a:schemeClr val="accent1"/>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1-01A6-44EB-80B9-69F03062DC86}"/>
              </c:ext>
            </c:extLst>
          </c:dPt>
          <c:dPt>
            <c:idx val="1"/>
            <c:invertIfNegative val="0"/>
            <c:bubble3D val="0"/>
            <c:spPr>
              <a:solidFill>
                <a:srgbClr val="00B050"/>
              </a:solidFill>
              <a:ln>
                <a:noFill/>
              </a:ln>
              <a:effectLst/>
            </c:spPr>
            <c:extLst>
              <c:ext xmlns:c16="http://schemas.microsoft.com/office/drawing/2014/chart" uri="{C3380CC4-5D6E-409C-BE32-E72D297353CC}">
                <c16:uniqueId val="{00000003-01A6-44EB-80B9-69F03062DC86}"/>
              </c:ext>
            </c:extLst>
          </c:dPt>
          <c:dPt>
            <c:idx val="2"/>
            <c:invertIfNegative val="0"/>
            <c:bubble3D val="0"/>
            <c:spPr>
              <a:solidFill>
                <a:schemeClr val="bg1">
                  <a:lumMod val="75000"/>
                </a:schemeClr>
              </a:solidFill>
              <a:ln>
                <a:noFill/>
              </a:ln>
              <a:effectLst/>
            </c:spPr>
            <c:extLst>
              <c:ext xmlns:c16="http://schemas.microsoft.com/office/drawing/2014/chart" uri="{C3380CC4-5D6E-409C-BE32-E72D297353CC}">
                <c16:uniqueId val="{00000005-01A6-44EB-80B9-69F03062DC86}"/>
              </c:ext>
            </c:extLst>
          </c:dPt>
          <c:dPt>
            <c:idx val="3"/>
            <c:invertIfNegative val="0"/>
            <c:bubble3D val="0"/>
            <c:spPr>
              <a:solidFill>
                <a:schemeClr val="accent6">
                  <a:lumMod val="60000"/>
                  <a:lumOff val="40000"/>
                </a:schemeClr>
              </a:solidFill>
              <a:ln>
                <a:noFill/>
              </a:ln>
              <a:effectLst/>
            </c:spPr>
            <c:extLst>
              <c:ext xmlns:c16="http://schemas.microsoft.com/office/drawing/2014/chart" uri="{C3380CC4-5D6E-409C-BE32-E72D297353CC}">
                <c16:uniqueId val="{00000007-01A6-44EB-80B9-69F03062DC86}"/>
              </c:ext>
            </c:extLst>
          </c:dPt>
          <c:dPt>
            <c:idx val="4"/>
            <c:invertIfNegative val="0"/>
            <c:bubble3D val="0"/>
            <c:spPr>
              <a:solidFill>
                <a:srgbClr val="B55F53"/>
              </a:solidFill>
              <a:ln>
                <a:noFill/>
              </a:ln>
              <a:effectLst/>
            </c:spPr>
            <c:extLst>
              <c:ext xmlns:c16="http://schemas.microsoft.com/office/drawing/2014/chart" uri="{C3380CC4-5D6E-409C-BE32-E72D297353CC}">
                <c16:uniqueId val="{00000009-01A6-44EB-80B9-69F03062DC86}"/>
              </c:ext>
            </c:extLst>
          </c:dPt>
          <c:cat>
            <c:strRef>
              <c:f>Sheet2!$O$14:$O$18</c:f>
              <c:strCache>
                <c:ptCount val="5"/>
                <c:pt idx="0">
                  <c:v>High risk</c:v>
                </c:pt>
                <c:pt idx="1">
                  <c:v>Loyal</c:v>
                </c:pt>
                <c:pt idx="2">
                  <c:v>Reluctant</c:v>
                </c:pt>
                <c:pt idx="3">
                  <c:v>New</c:v>
                </c:pt>
                <c:pt idx="4">
                  <c:v>Vulnerable</c:v>
                </c:pt>
              </c:strCache>
            </c:strRef>
          </c:cat>
          <c:val>
            <c:numRef>
              <c:f>Sheet2!$P$14:$P$18</c:f>
              <c:numCache>
                <c:formatCode>General</c:formatCode>
                <c:ptCount val="5"/>
                <c:pt idx="0">
                  <c:v>707.67</c:v>
                </c:pt>
                <c:pt idx="1">
                  <c:v>4281.62</c:v>
                </c:pt>
                <c:pt idx="2">
                  <c:v>1407.13</c:v>
                </c:pt>
                <c:pt idx="3">
                  <c:v>1790.34</c:v>
                </c:pt>
                <c:pt idx="4">
                  <c:v>1156.0999999999999</c:v>
                </c:pt>
              </c:numCache>
            </c:numRef>
          </c:val>
          <c:extLst>
            <c:ext xmlns:c16="http://schemas.microsoft.com/office/drawing/2014/chart" uri="{C3380CC4-5D6E-409C-BE32-E72D297353CC}">
              <c16:uniqueId val="{0000000A-01A6-44EB-80B9-69F03062DC86}"/>
            </c:ext>
          </c:extLst>
        </c:ser>
        <c:dLbls>
          <c:showLegendKey val="0"/>
          <c:showVal val="0"/>
          <c:showCatName val="0"/>
          <c:showSerName val="0"/>
          <c:showPercent val="0"/>
          <c:showBubbleSize val="0"/>
        </c:dLbls>
        <c:gapWidth val="219"/>
        <c:overlap val="-27"/>
        <c:axId val="753793935"/>
        <c:axId val="753795183"/>
      </c:barChart>
      <c:catAx>
        <c:axId val="75379393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Customer</a:t>
                </a:r>
                <a:r>
                  <a:rPr lang="en-US" baseline="0"/>
                  <a:t> Loyalty</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53795183"/>
        <c:crosses val="autoZero"/>
        <c:auto val="1"/>
        <c:lblAlgn val="ctr"/>
        <c:lblOffset val="100"/>
        <c:noMultiLvlLbl val="0"/>
      </c:catAx>
      <c:valAx>
        <c:axId val="75379518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P&amp;I</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537939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Customer</a:t>
            </a:r>
            <a:r>
              <a:rPr lang="en-US" baseline="0"/>
              <a:t> Satisfaction of the Brand</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Sheet5!$B$4</c:f>
              <c:strCache>
                <c:ptCount val="1"/>
                <c:pt idx="0">
                  <c:v>Dissatisfied</c:v>
                </c:pt>
              </c:strCache>
            </c:strRef>
          </c:tx>
          <c:spPr>
            <a:solidFill>
              <a:srgbClr val="FF0000"/>
            </a:solidFill>
            <a:ln>
              <a:noFill/>
            </a:ln>
            <a:effectLst/>
          </c:spPr>
          <c:invertIfNegative val="0"/>
          <c:cat>
            <c:strRef>
              <c:f>Sheet5!$A$5:$A$13</c:f>
              <c:strCache>
                <c:ptCount val="9"/>
                <c:pt idx="0">
                  <c:v>Product</c:v>
                </c:pt>
                <c:pt idx="1">
                  <c:v>Pipeline Testing</c:v>
                </c:pt>
                <c:pt idx="2">
                  <c:v>Market Development</c:v>
                </c:pt>
                <c:pt idx="3">
                  <c:v>Sales</c:v>
                </c:pt>
                <c:pt idx="4">
                  <c:v>Marketing</c:v>
                </c:pt>
                <c:pt idx="5">
                  <c:v>Customer Service</c:v>
                </c:pt>
                <c:pt idx="6">
                  <c:v>Credit/Finance</c:v>
                </c:pt>
                <c:pt idx="7">
                  <c:v>Distribution</c:v>
                </c:pt>
                <c:pt idx="8">
                  <c:v>Manufacturing</c:v>
                </c:pt>
              </c:strCache>
            </c:strRef>
          </c:cat>
          <c:val>
            <c:numRef>
              <c:f>Sheet5!$B$5:$B$13</c:f>
              <c:numCache>
                <c:formatCode>General</c:formatCode>
                <c:ptCount val="9"/>
                <c:pt idx="0">
                  <c:v>3</c:v>
                </c:pt>
                <c:pt idx="1">
                  <c:v>4</c:v>
                </c:pt>
                <c:pt idx="2">
                  <c:v>5</c:v>
                </c:pt>
                <c:pt idx="3">
                  <c:v>4</c:v>
                </c:pt>
                <c:pt idx="4">
                  <c:v>3</c:v>
                </c:pt>
                <c:pt idx="5">
                  <c:v>5</c:v>
                </c:pt>
                <c:pt idx="6">
                  <c:v>0</c:v>
                </c:pt>
                <c:pt idx="7">
                  <c:v>1</c:v>
                </c:pt>
                <c:pt idx="8">
                  <c:v>3</c:v>
                </c:pt>
              </c:numCache>
            </c:numRef>
          </c:val>
          <c:extLst>
            <c:ext xmlns:c16="http://schemas.microsoft.com/office/drawing/2014/chart" uri="{C3380CC4-5D6E-409C-BE32-E72D297353CC}">
              <c16:uniqueId val="{00000000-8F69-49B0-A865-ECB42DC8C155}"/>
            </c:ext>
          </c:extLst>
        </c:ser>
        <c:ser>
          <c:idx val="1"/>
          <c:order val="1"/>
          <c:tx>
            <c:strRef>
              <c:f>Sheet5!$C$4</c:f>
              <c:strCache>
                <c:ptCount val="1"/>
                <c:pt idx="0">
                  <c:v>Undecided</c:v>
                </c:pt>
              </c:strCache>
            </c:strRef>
          </c:tx>
          <c:spPr>
            <a:solidFill>
              <a:schemeClr val="bg1">
                <a:lumMod val="65000"/>
              </a:schemeClr>
            </a:solidFill>
            <a:ln>
              <a:noFill/>
            </a:ln>
            <a:effectLst/>
          </c:spPr>
          <c:invertIfNegative val="0"/>
          <c:cat>
            <c:strRef>
              <c:f>Sheet5!$A$5:$A$13</c:f>
              <c:strCache>
                <c:ptCount val="9"/>
                <c:pt idx="0">
                  <c:v>Product</c:v>
                </c:pt>
                <c:pt idx="1">
                  <c:v>Pipeline Testing</c:v>
                </c:pt>
                <c:pt idx="2">
                  <c:v>Market Development</c:v>
                </c:pt>
                <c:pt idx="3">
                  <c:v>Sales</c:v>
                </c:pt>
                <c:pt idx="4">
                  <c:v>Marketing</c:v>
                </c:pt>
                <c:pt idx="5">
                  <c:v>Customer Service</c:v>
                </c:pt>
                <c:pt idx="6">
                  <c:v>Credit/Finance</c:v>
                </c:pt>
                <c:pt idx="7">
                  <c:v>Distribution</c:v>
                </c:pt>
                <c:pt idx="8">
                  <c:v>Manufacturing</c:v>
                </c:pt>
              </c:strCache>
            </c:strRef>
          </c:cat>
          <c:val>
            <c:numRef>
              <c:f>Sheet5!$C$5:$C$13</c:f>
              <c:numCache>
                <c:formatCode>General</c:formatCode>
                <c:ptCount val="9"/>
                <c:pt idx="0">
                  <c:v>7</c:v>
                </c:pt>
                <c:pt idx="1">
                  <c:v>7</c:v>
                </c:pt>
                <c:pt idx="2">
                  <c:v>9</c:v>
                </c:pt>
                <c:pt idx="3">
                  <c:v>5</c:v>
                </c:pt>
                <c:pt idx="4">
                  <c:v>6</c:v>
                </c:pt>
                <c:pt idx="5">
                  <c:v>7</c:v>
                </c:pt>
                <c:pt idx="6">
                  <c:v>7</c:v>
                </c:pt>
                <c:pt idx="7">
                  <c:v>7</c:v>
                </c:pt>
                <c:pt idx="8">
                  <c:v>6</c:v>
                </c:pt>
              </c:numCache>
            </c:numRef>
          </c:val>
          <c:extLst>
            <c:ext xmlns:c16="http://schemas.microsoft.com/office/drawing/2014/chart" uri="{C3380CC4-5D6E-409C-BE32-E72D297353CC}">
              <c16:uniqueId val="{00000001-8F69-49B0-A865-ECB42DC8C155}"/>
            </c:ext>
          </c:extLst>
        </c:ser>
        <c:ser>
          <c:idx val="2"/>
          <c:order val="2"/>
          <c:tx>
            <c:strRef>
              <c:f>Sheet5!$D$4</c:f>
              <c:strCache>
                <c:ptCount val="1"/>
                <c:pt idx="0">
                  <c:v>Satisfied</c:v>
                </c:pt>
              </c:strCache>
            </c:strRef>
          </c:tx>
          <c:spPr>
            <a:solidFill>
              <a:srgbClr val="00B050"/>
            </a:solidFill>
            <a:ln>
              <a:noFill/>
            </a:ln>
            <a:effectLst/>
          </c:spPr>
          <c:invertIfNegative val="0"/>
          <c:cat>
            <c:strRef>
              <c:f>Sheet5!$A$5:$A$13</c:f>
              <c:strCache>
                <c:ptCount val="9"/>
                <c:pt idx="0">
                  <c:v>Product</c:v>
                </c:pt>
                <c:pt idx="1">
                  <c:v>Pipeline Testing</c:v>
                </c:pt>
                <c:pt idx="2">
                  <c:v>Market Development</c:v>
                </c:pt>
                <c:pt idx="3">
                  <c:v>Sales</c:v>
                </c:pt>
                <c:pt idx="4">
                  <c:v>Marketing</c:v>
                </c:pt>
                <c:pt idx="5">
                  <c:v>Customer Service</c:v>
                </c:pt>
                <c:pt idx="6">
                  <c:v>Credit/Finance</c:v>
                </c:pt>
                <c:pt idx="7">
                  <c:v>Distribution</c:v>
                </c:pt>
                <c:pt idx="8">
                  <c:v>Manufacturing</c:v>
                </c:pt>
              </c:strCache>
            </c:strRef>
          </c:cat>
          <c:val>
            <c:numRef>
              <c:f>Sheet5!$D$5:$D$13</c:f>
              <c:numCache>
                <c:formatCode>General</c:formatCode>
                <c:ptCount val="9"/>
                <c:pt idx="0">
                  <c:v>21</c:v>
                </c:pt>
                <c:pt idx="1">
                  <c:v>17</c:v>
                </c:pt>
                <c:pt idx="2">
                  <c:v>15</c:v>
                </c:pt>
                <c:pt idx="3">
                  <c:v>20</c:v>
                </c:pt>
                <c:pt idx="4">
                  <c:v>19</c:v>
                </c:pt>
                <c:pt idx="5">
                  <c:v>17</c:v>
                </c:pt>
                <c:pt idx="6">
                  <c:v>12</c:v>
                </c:pt>
                <c:pt idx="7">
                  <c:v>18</c:v>
                </c:pt>
                <c:pt idx="8">
                  <c:v>17</c:v>
                </c:pt>
              </c:numCache>
            </c:numRef>
          </c:val>
          <c:extLst>
            <c:ext xmlns:c16="http://schemas.microsoft.com/office/drawing/2014/chart" uri="{C3380CC4-5D6E-409C-BE32-E72D297353CC}">
              <c16:uniqueId val="{00000002-8F69-49B0-A865-ECB42DC8C155}"/>
            </c:ext>
          </c:extLst>
        </c:ser>
        <c:dLbls>
          <c:showLegendKey val="0"/>
          <c:showVal val="0"/>
          <c:showCatName val="0"/>
          <c:showSerName val="0"/>
          <c:showPercent val="0"/>
          <c:showBubbleSize val="0"/>
        </c:dLbls>
        <c:gapWidth val="219"/>
        <c:overlap val="-27"/>
        <c:axId val="943944943"/>
        <c:axId val="943943695"/>
      </c:barChart>
      <c:catAx>
        <c:axId val="94394494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Brand</a:t>
                </a:r>
                <a:r>
                  <a:rPr lang="en-US" baseline="0"/>
                  <a:t> Groups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3943695"/>
        <c:crosses val="autoZero"/>
        <c:auto val="1"/>
        <c:lblAlgn val="ctr"/>
        <c:lblOffset val="100"/>
        <c:noMultiLvlLbl val="0"/>
      </c:catAx>
      <c:valAx>
        <c:axId val="9439436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39449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Customer</a:t>
            </a:r>
            <a:r>
              <a:rPr lang="en-US" baseline="0"/>
              <a:t> ease with Brand Process</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Sheet6!$B$4</c:f>
              <c:strCache>
                <c:ptCount val="1"/>
                <c:pt idx="0">
                  <c:v>Difficult</c:v>
                </c:pt>
              </c:strCache>
            </c:strRef>
          </c:tx>
          <c:spPr>
            <a:solidFill>
              <a:srgbClr val="FF0000"/>
            </a:solidFill>
            <a:ln>
              <a:noFill/>
            </a:ln>
            <a:effectLst/>
          </c:spPr>
          <c:invertIfNegative val="0"/>
          <c:cat>
            <c:strRef>
              <c:f>Sheet6!$A$5:$A$14</c:f>
              <c:strCache>
                <c:ptCount val="10"/>
                <c:pt idx="0">
                  <c:v>Product ease</c:v>
                </c:pt>
                <c:pt idx="1">
                  <c:v>Annual Target setting</c:v>
                </c:pt>
                <c:pt idx="2">
                  <c:v>Supply Management</c:v>
                </c:pt>
                <c:pt idx="3">
                  <c:v>Trailing effort and Process</c:v>
                </c:pt>
                <c:pt idx="4">
                  <c:v>Ordering</c:v>
                </c:pt>
                <c:pt idx="5">
                  <c:v>Credit Condition</c:v>
                </c:pt>
                <c:pt idx="6">
                  <c:v>Product delivery</c:v>
                </c:pt>
                <c:pt idx="7">
                  <c:v>Season support</c:v>
                </c:pt>
                <c:pt idx="8">
                  <c:v>Claims Management</c:v>
                </c:pt>
                <c:pt idx="9">
                  <c:v>Rebate Payments</c:v>
                </c:pt>
              </c:strCache>
            </c:strRef>
          </c:cat>
          <c:val>
            <c:numRef>
              <c:f>Sheet6!$B$5:$B$14</c:f>
              <c:numCache>
                <c:formatCode>General</c:formatCode>
                <c:ptCount val="10"/>
                <c:pt idx="0">
                  <c:v>4</c:v>
                </c:pt>
                <c:pt idx="1">
                  <c:v>2</c:v>
                </c:pt>
                <c:pt idx="2">
                  <c:v>6</c:v>
                </c:pt>
                <c:pt idx="3">
                  <c:v>3</c:v>
                </c:pt>
                <c:pt idx="4">
                  <c:v>3</c:v>
                </c:pt>
                <c:pt idx="5">
                  <c:v>2</c:v>
                </c:pt>
                <c:pt idx="6">
                  <c:v>9</c:v>
                </c:pt>
                <c:pt idx="7">
                  <c:v>3</c:v>
                </c:pt>
                <c:pt idx="8">
                  <c:v>6</c:v>
                </c:pt>
                <c:pt idx="9">
                  <c:v>3</c:v>
                </c:pt>
              </c:numCache>
            </c:numRef>
          </c:val>
          <c:extLst>
            <c:ext xmlns:c16="http://schemas.microsoft.com/office/drawing/2014/chart" uri="{C3380CC4-5D6E-409C-BE32-E72D297353CC}">
              <c16:uniqueId val="{00000000-E580-493E-9FF0-71154A4E4235}"/>
            </c:ext>
          </c:extLst>
        </c:ser>
        <c:ser>
          <c:idx val="1"/>
          <c:order val="1"/>
          <c:tx>
            <c:strRef>
              <c:f>Sheet6!$C$4</c:f>
              <c:strCache>
                <c:ptCount val="1"/>
                <c:pt idx="0">
                  <c:v>Undecide</c:v>
                </c:pt>
              </c:strCache>
            </c:strRef>
          </c:tx>
          <c:spPr>
            <a:solidFill>
              <a:schemeClr val="bg1">
                <a:lumMod val="65000"/>
              </a:schemeClr>
            </a:solidFill>
            <a:ln>
              <a:noFill/>
            </a:ln>
            <a:effectLst/>
          </c:spPr>
          <c:invertIfNegative val="0"/>
          <c:cat>
            <c:strRef>
              <c:f>Sheet6!$A$5:$A$14</c:f>
              <c:strCache>
                <c:ptCount val="10"/>
                <c:pt idx="0">
                  <c:v>Product ease</c:v>
                </c:pt>
                <c:pt idx="1">
                  <c:v>Annual Target setting</c:v>
                </c:pt>
                <c:pt idx="2">
                  <c:v>Supply Management</c:v>
                </c:pt>
                <c:pt idx="3">
                  <c:v>Trailing effort and Process</c:v>
                </c:pt>
                <c:pt idx="4">
                  <c:v>Ordering</c:v>
                </c:pt>
                <c:pt idx="5">
                  <c:v>Credit Condition</c:v>
                </c:pt>
                <c:pt idx="6">
                  <c:v>Product delivery</c:v>
                </c:pt>
                <c:pt idx="7">
                  <c:v>Season support</c:v>
                </c:pt>
                <c:pt idx="8">
                  <c:v>Claims Management</c:v>
                </c:pt>
                <c:pt idx="9">
                  <c:v>Rebate Payments</c:v>
                </c:pt>
              </c:strCache>
            </c:strRef>
          </c:cat>
          <c:val>
            <c:numRef>
              <c:f>Sheet6!$C$5:$C$14</c:f>
              <c:numCache>
                <c:formatCode>General</c:formatCode>
                <c:ptCount val="10"/>
                <c:pt idx="0">
                  <c:v>8</c:v>
                </c:pt>
                <c:pt idx="1">
                  <c:v>8</c:v>
                </c:pt>
                <c:pt idx="2">
                  <c:v>3</c:v>
                </c:pt>
                <c:pt idx="3">
                  <c:v>9</c:v>
                </c:pt>
                <c:pt idx="4">
                  <c:v>7</c:v>
                </c:pt>
                <c:pt idx="5">
                  <c:v>7</c:v>
                </c:pt>
                <c:pt idx="6">
                  <c:v>5</c:v>
                </c:pt>
                <c:pt idx="7">
                  <c:v>7</c:v>
                </c:pt>
                <c:pt idx="8">
                  <c:v>4</c:v>
                </c:pt>
                <c:pt idx="9">
                  <c:v>6</c:v>
                </c:pt>
              </c:numCache>
            </c:numRef>
          </c:val>
          <c:extLst>
            <c:ext xmlns:c16="http://schemas.microsoft.com/office/drawing/2014/chart" uri="{C3380CC4-5D6E-409C-BE32-E72D297353CC}">
              <c16:uniqueId val="{00000001-E580-493E-9FF0-71154A4E4235}"/>
            </c:ext>
          </c:extLst>
        </c:ser>
        <c:ser>
          <c:idx val="2"/>
          <c:order val="2"/>
          <c:tx>
            <c:strRef>
              <c:f>Sheet6!$D$4</c:f>
              <c:strCache>
                <c:ptCount val="1"/>
                <c:pt idx="0">
                  <c:v>Easy</c:v>
                </c:pt>
              </c:strCache>
            </c:strRef>
          </c:tx>
          <c:spPr>
            <a:solidFill>
              <a:srgbClr val="00B050"/>
            </a:solidFill>
            <a:ln>
              <a:noFill/>
            </a:ln>
            <a:effectLst/>
          </c:spPr>
          <c:invertIfNegative val="0"/>
          <c:cat>
            <c:strRef>
              <c:f>Sheet6!$A$5:$A$14</c:f>
              <c:strCache>
                <c:ptCount val="10"/>
                <c:pt idx="0">
                  <c:v>Product ease</c:v>
                </c:pt>
                <c:pt idx="1">
                  <c:v>Annual Target setting</c:v>
                </c:pt>
                <c:pt idx="2">
                  <c:v>Supply Management</c:v>
                </c:pt>
                <c:pt idx="3">
                  <c:v>Trailing effort and Process</c:v>
                </c:pt>
                <c:pt idx="4">
                  <c:v>Ordering</c:v>
                </c:pt>
                <c:pt idx="5">
                  <c:v>Credit Condition</c:v>
                </c:pt>
                <c:pt idx="6">
                  <c:v>Product delivery</c:v>
                </c:pt>
                <c:pt idx="7">
                  <c:v>Season support</c:v>
                </c:pt>
                <c:pt idx="8">
                  <c:v>Claims Management</c:v>
                </c:pt>
                <c:pt idx="9">
                  <c:v>Rebate Payments</c:v>
                </c:pt>
              </c:strCache>
            </c:strRef>
          </c:cat>
          <c:val>
            <c:numRef>
              <c:f>Sheet6!$D$5:$D$14</c:f>
              <c:numCache>
                <c:formatCode>General</c:formatCode>
                <c:ptCount val="10"/>
                <c:pt idx="0">
                  <c:v>17</c:v>
                </c:pt>
                <c:pt idx="1">
                  <c:v>17</c:v>
                </c:pt>
                <c:pt idx="2">
                  <c:v>18</c:v>
                </c:pt>
                <c:pt idx="3">
                  <c:v>15</c:v>
                </c:pt>
                <c:pt idx="4">
                  <c:v>17</c:v>
                </c:pt>
                <c:pt idx="5">
                  <c:v>18</c:v>
                </c:pt>
                <c:pt idx="6">
                  <c:v>13</c:v>
                </c:pt>
                <c:pt idx="7">
                  <c:v>16</c:v>
                </c:pt>
                <c:pt idx="8">
                  <c:v>16</c:v>
                </c:pt>
                <c:pt idx="9">
                  <c:v>17</c:v>
                </c:pt>
              </c:numCache>
            </c:numRef>
          </c:val>
          <c:extLst>
            <c:ext xmlns:c16="http://schemas.microsoft.com/office/drawing/2014/chart" uri="{C3380CC4-5D6E-409C-BE32-E72D297353CC}">
              <c16:uniqueId val="{00000002-E580-493E-9FF0-71154A4E4235}"/>
            </c:ext>
          </c:extLst>
        </c:ser>
        <c:dLbls>
          <c:showLegendKey val="0"/>
          <c:showVal val="0"/>
          <c:showCatName val="0"/>
          <c:showSerName val="0"/>
          <c:showPercent val="0"/>
          <c:showBubbleSize val="0"/>
        </c:dLbls>
        <c:gapWidth val="219"/>
        <c:overlap val="-27"/>
        <c:axId val="948177839"/>
        <c:axId val="948174095"/>
      </c:barChart>
      <c:catAx>
        <c:axId val="948177839"/>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Brand</a:t>
                </a:r>
                <a:r>
                  <a:rPr lang="en-US" baseline="0"/>
                  <a:t> Process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8174095"/>
        <c:crosses val="autoZero"/>
        <c:auto val="1"/>
        <c:lblAlgn val="ctr"/>
        <c:lblOffset val="100"/>
        <c:noMultiLvlLbl val="0"/>
      </c:catAx>
      <c:valAx>
        <c:axId val="9481740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817783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Benchmarking</a:t>
            </a:r>
            <a:r>
              <a:rPr lang="en-US" baseline="0" dirty="0"/>
              <a:t> Brand versus Competitors</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Sheet10!$B$3</c:f>
              <c:strCache>
                <c:ptCount val="1"/>
                <c:pt idx="0">
                  <c:v>Worse</c:v>
                </c:pt>
              </c:strCache>
            </c:strRef>
          </c:tx>
          <c:spPr>
            <a:solidFill>
              <a:srgbClr val="FF0000"/>
            </a:solidFill>
            <a:ln>
              <a:noFill/>
            </a:ln>
            <a:effectLst/>
          </c:spPr>
          <c:invertIfNegative val="0"/>
          <c:cat>
            <c:strRef>
              <c:f>Sheet10!$A$4:$A$13</c:f>
              <c:strCache>
                <c:ptCount val="10"/>
                <c:pt idx="0">
                  <c:v>Product vs Competition</c:v>
                </c:pt>
                <c:pt idx="1">
                  <c:v>Digital tools/website vs Competition</c:v>
                </c:pt>
                <c:pt idx="2">
                  <c:v>Sales vs Competition</c:v>
                </c:pt>
                <c:pt idx="3">
                  <c:v>Logstics vs Competition</c:v>
                </c:pt>
                <c:pt idx="4">
                  <c:v>Seed Quality vs Competition</c:v>
                </c:pt>
                <c:pt idx="5">
                  <c:v>Marketing vs Competition</c:v>
                </c:pt>
                <c:pt idx="6">
                  <c:v>Customer Service vs Competition</c:v>
                </c:pt>
                <c:pt idx="7">
                  <c:v>Seed health vs Competition</c:v>
                </c:pt>
                <c:pt idx="8">
                  <c:v>Industry Insights vs Competition</c:v>
                </c:pt>
                <c:pt idx="9">
                  <c:v>Pipeline development vs Competition</c:v>
                </c:pt>
              </c:strCache>
            </c:strRef>
          </c:cat>
          <c:val>
            <c:numRef>
              <c:f>Sheet10!$B$4:$B$13</c:f>
              <c:numCache>
                <c:formatCode>General</c:formatCode>
                <c:ptCount val="10"/>
                <c:pt idx="0">
                  <c:v>2</c:v>
                </c:pt>
                <c:pt idx="1">
                  <c:v>0</c:v>
                </c:pt>
                <c:pt idx="2">
                  <c:v>1</c:v>
                </c:pt>
                <c:pt idx="3">
                  <c:v>5</c:v>
                </c:pt>
                <c:pt idx="4">
                  <c:v>2</c:v>
                </c:pt>
                <c:pt idx="5">
                  <c:v>2</c:v>
                </c:pt>
                <c:pt idx="6">
                  <c:v>2</c:v>
                </c:pt>
                <c:pt idx="7">
                  <c:v>1</c:v>
                </c:pt>
                <c:pt idx="8">
                  <c:v>2</c:v>
                </c:pt>
                <c:pt idx="9">
                  <c:v>4</c:v>
                </c:pt>
              </c:numCache>
            </c:numRef>
          </c:val>
          <c:extLst>
            <c:ext xmlns:c16="http://schemas.microsoft.com/office/drawing/2014/chart" uri="{C3380CC4-5D6E-409C-BE32-E72D297353CC}">
              <c16:uniqueId val="{00000000-68BE-4ABA-B40F-BB25432E823F}"/>
            </c:ext>
          </c:extLst>
        </c:ser>
        <c:ser>
          <c:idx val="1"/>
          <c:order val="1"/>
          <c:tx>
            <c:strRef>
              <c:f>Sheet10!$C$3</c:f>
              <c:strCache>
                <c:ptCount val="1"/>
                <c:pt idx="0">
                  <c:v>About same</c:v>
                </c:pt>
              </c:strCache>
            </c:strRef>
          </c:tx>
          <c:spPr>
            <a:solidFill>
              <a:schemeClr val="bg1">
                <a:lumMod val="75000"/>
              </a:schemeClr>
            </a:solidFill>
            <a:ln>
              <a:noFill/>
            </a:ln>
            <a:effectLst/>
          </c:spPr>
          <c:invertIfNegative val="0"/>
          <c:cat>
            <c:strRef>
              <c:f>Sheet10!$A$4:$A$13</c:f>
              <c:strCache>
                <c:ptCount val="10"/>
                <c:pt idx="0">
                  <c:v>Product vs Competition</c:v>
                </c:pt>
                <c:pt idx="1">
                  <c:v>Digital tools/website vs Competition</c:v>
                </c:pt>
                <c:pt idx="2">
                  <c:v>Sales vs Competition</c:v>
                </c:pt>
                <c:pt idx="3">
                  <c:v>Logstics vs Competition</c:v>
                </c:pt>
                <c:pt idx="4">
                  <c:v>Seed Quality vs Competition</c:v>
                </c:pt>
                <c:pt idx="5">
                  <c:v>Marketing vs Competition</c:v>
                </c:pt>
                <c:pt idx="6">
                  <c:v>Customer Service vs Competition</c:v>
                </c:pt>
                <c:pt idx="7">
                  <c:v>Seed health vs Competition</c:v>
                </c:pt>
                <c:pt idx="8">
                  <c:v>Industry Insights vs Competition</c:v>
                </c:pt>
                <c:pt idx="9">
                  <c:v>Pipeline development vs Competition</c:v>
                </c:pt>
              </c:strCache>
            </c:strRef>
          </c:cat>
          <c:val>
            <c:numRef>
              <c:f>Sheet10!$C$4:$C$13</c:f>
              <c:numCache>
                <c:formatCode>General</c:formatCode>
                <c:ptCount val="10"/>
                <c:pt idx="0">
                  <c:v>9</c:v>
                </c:pt>
                <c:pt idx="1">
                  <c:v>10</c:v>
                </c:pt>
                <c:pt idx="2">
                  <c:v>11</c:v>
                </c:pt>
                <c:pt idx="3">
                  <c:v>11</c:v>
                </c:pt>
                <c:pt idx="4">
                  <c:v>8</c:v>
                </c:pt>
                <c:pt idx="5">
                  <c:v>10</c:v>
                </c:pt>
                <c:pt idx="6">
                  <c:v>12</c:v>
                </c:pt>
                <c:pt idx="7">
                  <c:v>8</c:v>
                </c:pt>
                <c:pt idx="8">
                  <c:v>11</c:v>
                </c:pt>
                <c:pt idx="9">
                  <c:v>11</c:v>
                </c:pt>
              </c:numCache>
            </c:numRef>
          </c:val>
          <c:extLst>
            <c:ext xmlns:c16="http://schemas.microsoft.com/office/drawing/2014/chart" uri="{C3380CC4-5D6E-409C-BE32-E72D297353CC}">
              <c16:uniqueId val="{00000001-68BE-4ABA-B40F-BB25432E823F}"/>
            </c:ext>
          </c:extLst>
        </c:ser>
        <c:ser>
          <c:idx val="2"/>
          <c:order val="2"/>
          <c:tx>
            <c:strRef>
              <c:f>Sheet10!$D$3</c:f>
              <c:strCache>
                <c:ptCount val="1"/>
                <c:pt idx="0">
                  <c:v>Better than</c:v>
                </c:pt>
              </c:strCache>
            </c:strRef>
          </c:tx>
          <c:spPr>
            <a:solidFill>
              <a:srgbClr val="00B050"/>
            </a:solidFill>
            <a:ln>
              <a:noFill/>
            </a:ln>
            <a:effectLst/>
          </c:spPr>
          <c:invertIfNegative val="0"/>
          <c:cat>
            <c:strRef>
              <c:f>Sheet10!$A$4:$A$13</c:f>
              <c:strCache>
                <c:ptCount val="10"/>
                <c:pt idx="0">
                  <c:v>Product vs Competition</c:v>
                </c:pt>
                <c:pt idx="1">
                  <c:v>Digital tools/website vs Competition</c:v>
                </c:pt>
                <c:pt idx="2">
                  <c:v>Sales vs Competition</c:v>
                </c:pt>
                <c:pt idx="3">
                  <c:v>Logstics vs Competition</c:v>
                </c:pt>
                <c:pt idx="4">
                  <c:v>Seed Quality vs Competition</c:v>
                </c:pt>
                <c:pt idx="5">
                  <c:v>Marketing vs Competition</c:v>
                </c:pt>
                <c:pt idx="6">
                  <c:v>Customer Service vs Competition</c:v>
                </c:pt>
                <c:pt idx="7">
                  <c:v>Seed health vs Competition</c:v>
                </c:pt>
                <c:pt idx="8">
                  <c:v>Industry Insights vs Competition</c:v>
                </c:pt>
                <c:pt idx="9">
                  <c:v>Pipeline development vs Competition</c:v>
                </c:pt>
              </c:strCache>
            </c:strRef>
          </c:cat>
          <c:val>
            <c:numRef>
              <c:f>Sheet10!$D$4:$D$13</c:f>
              <c:numCache>
                <c:formatCode>General</c:formatCode>
                <c:ptCount val="10"/>
                <c:pt idx="0">
                  <c:v>15</c:v>
                </c:pt>
                <c:pt idx="1">
                  <c:v>14</c:v>
                </c:pt>
                <c:pt idx="2">
                  <c:v>14</c:v>
                </c:pt>
                <c:pt idx="3">
                  <c:v>10</c:v>
                </c:pt>
                <c:pt idx="4">
                  <c:v>16</c:v>
                </c:pt>
                <c:pt idx="5">
                  <c:v>13</c:v>
                </c:pt>
                <c:pt idx="6">
                  <c:v>12</c:v>
                </c:pt>
                <c:pt idx="7">
                  <c:v>16</c:v>
                </c:pt>
                <c:pt idx="8">
                  <c:v>12</c:v>
                </c:pt>
                <c:pt idx="9">
                  <c:v>11</c:v>
                </c:pt>
              </c:numCache>
            </c:numRef>
          </c:val>
          <c:extLst>
            <c:ext xmlns:c16="http://schemas.microsoft.com/office/drawing/2014/chart" uri="{C3380CC4-5D6E-409C-BE32-E72D297353CC}">
              <c16:uniqueId val="{00000002-68BE-4ABA-B40F-BB25432E823F}"/>
            </c:ext>
          </c:extLst>
        </c:ser>
        <c:dLbls>
          <c:showLegendKey val="0"/>
          <c:showVal val="0"/>
          <c:showCatName val="0"/>
          <c:showSerName val="0"/>
          <c:showPercent val="0"/>
          <c:showBubbleSize val="0"/>
        </c:dLbls>
        <c:gapWidth val="219"/>
        <c:overlap val="-27"/>
        <c:axId val="996611855"/>
        <c:axId val="996612687"/>
      </c:barChart>
      <c:catAx>
        <c:axId val="99661185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Brand Branches</a:t>
                </a:r>
                <a:r>
                  <a:rPr lang="en-US" baseline="0"/>
                  <a:t> </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96612687"/>
        <c:crosses val="autoZero"/>
        <c:auto val="1"/>
        <c:lblAlgn val="ctr"/>
        <c:lblOffset val="100"/>
        <c:noMultiLvlLbl val="0"/>
      </c:catAx>
      <c:valAx>
        <c:axId val="99661268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9661185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Digital Tools Satisfaction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Sheet11!$A$6</c:f>
              <c:strCache>
                <c:ptCount val="1"/>
                <c:pt idx="0">
                  <c:v>Digital Tools</c:v>
                </c:pt>
              </c:strCache>
            </c:strRef>
          </c:tx>
          <c:spPr>
            <a:solidFill>
              <a:srgbClr val="00B050"/>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1-3227-4BA3-AB48-6A64A9509449}"/>
              </c:ext>
            </c:extLst>
          </c:dPt>
          <c:dPt>
            <c:idx val="1"/>
            <c:invertIfNegative val="0"/>
            <c:bubble3D val="0"/>
            <c:spPr>
              <a:solidFill>
                <a:schemeClr val="bg1">
                  <a:lumMod val="75000"/>
                </a:schemeClr>
              </a:solidFill>
              <a:ln>
                <a:noFill/>
              </a:ln>
              <a:effectLst/>
            </c:spPr>
            <c:extLst>
              <c:ext xmlns:c16="http://schemas.microsoft.com/office/drawing/2014/chart" uri="{C3380CC4-5D6E-409C-BE32-E72D297353CC}">
                <c16:uniqueId val="{00000003-3227-4BA3-AB48-6A64A9509449}"/>
              </c:ext>
            </c:extLst>
          </c:dPt>
          <c:cat>
            <c:strRef>
              <c:f>Sheet11!$B$5:$D$5</c:f>
              <c:strCache>
                <c:ptCount val="3"/>
                <c:pt idx="0">
                  <c:v>Dissatisfied</c:v>
                </c:pt>
                <c:pt idx="1">
                  <c:v>Undecided</c:v>
                </c:pt>
                <c:pt idx="2">
                  <c:v>Satisfied</c:v>
                </c:pt>
              </c:strCache>
            </c:strRef>
          </c:cat>
          <c:val>
            <c:numRef>
              <c:f>Sheet11!$B$6:$D$6</c:f>
              <c:numCache>
                <c:formatCode>General</c:formatCode>
                <c:ptCount val="3"/>
                <c:pt idx="0">
                  <c:v>4</c:v>
                </c:pt>
                <c:pt idx="1">
                  <c:v>5</c:v>
                </c:pt>
                <c:pt idx="2">
                  <c:v>8</c:v>
                </c:pt>
              </c:numCache>
            </c:numRef>
          </c:val>
          <c:extLst>
            <c:ext xmlns:c16="http://schemas.microsoft.com/office/drawing/2014/chart" uri="{C3380CC4-5D6E-409C-BE32-E72D297353CC}">
              <c16:uniqueId val="{00000004-3227-4BA3-AB48-6A64A9509449}"/>
            </c:ext>
          </c:extLst>
        </c:ser>
        <c:dLbls>
          <c:showLegendKey val="0"/>
          <c:showVal val="0"/>
          <c:showCatName val="0"/>
          <c:showSerName val="0"/>
          <c:showPercent val="0"/>
          <c:showBubbleSize val="0"/>
        </c:dLbls>
        <c:gapWidth val="219"/>
        <c:overlap val="-27"/>
        <c:axId val="1576870831"/>
        <c:axId val="1576882063"/>
      </c:barChart>
      <c:catAx>
        <c:axId val="157687083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Satisfaction</a:t>
                </a:r>
                <a:r>
                  <a:rPr lang="en-US" baseline="0"/>
                  <a:t> Rating</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6882063"/>
        <c:crosses val="autoZero"/>
        <c:auto val="1"/>
        <c:lblAlgn val="ctr"/>
        <c:lblOffset val="100"/>
        <c:noMultiLvlLbl val="0"/>
      </c:catAx>
      <c:valAx>
        <c:axId val="15768820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68708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5/25/2023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5/25/2023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5/25/2023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5/25/2023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5/25/2023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5/25/2023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5/25/2023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5/25/2023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5/25/2023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5/25/2023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0"/>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Bayer Global</a:t>
            </a:r>
            <a:br>
              <a:rPr lang="en-US" sz="4400" dirty="0">
                <a:solidFill>
                  <a:schemeClr val="tx1"/>
                </a:solidFill>
              </a:rPr>
            </a:br>
            <a:br>
              <a:rPr lang="en-US" sz="4400" dirty="0">
                <a:solidFill>
                  <a:schemeClr val="tx1"/>
                </a:solidFill>
              </a:rPr>
            </a:br>
            <a:r>
              <a:rPr lang="en-US" sz="2200" dirty="0">
                <a:solidFill>
                  <a:schemeClr val="tx1"/>
                </a:solidFill>
              </a:rPr>
              <a:t>Analytics Approach</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BELIEVE OKOLIE</a:t>
            </a:r>
          </a:p>
          <a:p>
            <a:pPr>
              <a:lnSpc>
                <a:spcPct val="100000"/>
              </a:lnSpc>
            </a:pPr>
            <a:r>
              <a:rPr lang="en-US" sz="1600" dirty="0"/>
              <a:t>24/05/2023</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5A2CC-1B75-43EA-8B02-12D40962C919}"/>
              </a:ext>
            </a:extLst>
          </p:cNvPr>
          <p:cNvSpPr>
            <a:spLocks noGrp="1"/>
          </p:cNvSpPr>
          <p:nvPr>
            <p:ph type="title"/>
          </p:nvPr>
        </p:nvSpPr>
        <p:spPr>
          <a:xfrm>
            <a:off x="643466" y="786383"/>
            <a:ext cx="3517568" cy="676657"/>
          </a:xfrm>
        </p:spPr>
        <p:txBody>
          <a:bodyPr>
            <a:normAutofit fontScale="90000"/>
          </a:bodyPr>
          <a:lstStyle/>
          <a:p>
            <a:r>
              <a:rPr lang="en-US" dirty="0"/>
              <a:t>Areas for Improvement</a:t>
            </a:r>
          </a:p>
        </p:txBody>
      </p:sp>
      <p:sp>
        <p:nvSpPr>
          <p:cNvPr id="4" name="Text Placeholder 3">
            <a:extLst>
              <a:ext uri="{FF2B5EF4-FFF2-40B4-BE49-F238E27FC236}">
                <a16:creationId xmlns:a16="http://schemas.microsoft.com/office/drawing/2014/main" id="{3557D7EC-150C-409C-A332-0FB9F23DEF79}"/>
              </a:ext>
            </a:extLst>
          </p:cNvPr>
          <p:cNvSpPr>
            <a:spLocks noGrp="1"/>
          </p:cNvSpPr>
          <p:nvPr>
            <p:ph type="body" sz="half" idx="2"/>
          </p:nvPr>
        </p:nvSpPr>
        <p:spPr>
          <a:xfrm>
            <a:off x="396241" y="1889760"/>
            <a:ext cx="3764792" cy="4217795"/>
          </a:xfrm>
        </p:spPr>
        <p:txBody>
          <a:bodyPr/>
          <a:lstStyle/>
          <a:p>
            <a:r>
              <a:rPr lang="en-US" dirty="0">
                <a:latin typeface="Cambria" panose="02040503050406030204" pitchFamily="18" charset="0"/>
                <a:ea typeface="Cambria" panose="02040503050406030204" pitchFamily="18" charset="0"/>
              </a:rPr>
              <a:t>From the graph, we can clearly see that Product delivery is the brand process customers are most dissatisfied with, followed by supply management, claims management, Product ease, and Season support, taking the first five frequent dissatisfaction ratings into account. Thus major improvement needs to be made in these areas to improve customers’ ease of interacting with our Brand</a:t>
            </a:r>
            <a:r>
              <a:rPr lang="en-US" dirty="0"/>
              <a:t>. </a:t>
            </a:r>
          </a:p>
        </p:txBody>
      </p:sp>
      <p:graphicFrame>
        <p:nvGraphicFramePr>
          <p:cNvPr id="5" name="Chart 4">
            <a:extLst>
              <a:ext uri="{FF2B5EF4-FFF2-40B4-BE49-F238E27FC236}">
                <a16:creationId xmlns:a16="http://schemas.microsoft.com/office/drawing/2014/main" id="{A52AEBA0-BB6C-454F-9B66-7505A8A236F9}"/>
              </a:ext>
            </a:extLst>
          </p:cNvPr>
          <p:cNvGraphicFramePr>
            <a:graphicFrameLocks/>
          </p:cNvGraphicFramePr>
          <p:nvPr>
            <p:extLst>
              <p:ext uri="{D42A27DB-BD31-4B8C-83A1-F6EECF244321}">
                <p14:modId xmlns:p14="http://schemas.microsoft.com/office/powerpoint/2010/main" val="1290330166"/>
              </p:ext>
            </p:extLst>
          </p:nvPr>
        </p:nvGraphicFramePr>
        <p:xfrm>
          <a:off x="4917440" y="1332355"/>
          <a:ext cx="6966374" cy="440944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08281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57ED5-3E15-449D-A902-71E9E50EE9ED}"/>
              </a:ext>
            </a:extLst>
          </p:cNvPr>
          <p:cNvSpPr>
            <a:spLocks noGrp="1"/>
          </p:cNvSpPr>
          <p:nvPr>
            <p:ph type="title"/>
          </p:nvPr>
        </p:nvSpPr>
        <p:spPr>
          <a:xfrm>
            <a:off x="643466" y="786383"/>
            <a:ext cx="3517568" cy="829057"/>
          </a:xfrm>
        </p:spPr>
        <p:txBody>
          <a:bodyPr>
            <a:normAutofit fontScale="90000"/>
          </a:bodyPr>
          <a:lstStyle/>
          <a:p>
            <a:r>
              <a:rPr lang="en-US" dirty="0"/>
              <a:t>Area of Improvement</a:t>
            </a:r>
          </a:p>
        </p:txBody>
      </p:sp>
      <p:sp>
        <p:nvSpPr>
          <p:cNvPr id="4" name="Text Placeholder 3">
            <a:extLst>
              <a:ext uri="{FF2B5EF4-FFF2-40B4-BE49-F238E27FC236}">
                <a16:creationId xmlns:a16="http://schemas.microsoft.com/office/drawing/2014/main" id="{1DCBE936-764A-4173-A347-2343A9D80FE0}"/>
              </a:ext>
            </a:extLst>
          </p:cNvPr>
          <p:cNvSpPr>
            <a:spLocks noGrp="1"/>
          </p:cNvSpPr>
          <p:nvPr>
            <p:ph type="body" sz="half" idx="2"/>
          </p:nvPr>
        </p:nvSpPr>
        <p:spPr>
          <a:xfrm>
            <a:off x="467361" y="2072640"/>
            <a:ext cx="3693672" cy="4034915"/>
          </a:xfrm>
        </p:spPr>
        <p:txBody>
          <a:bodyPr>
            <a:normAutofit fontScale="92500"/>
          </a:bodyPr>
          <a:lstStyle/>
          <a:p>
            <a:r>
              <a:rPr lang="en-US" dirty="0"/>
              <a:t>Though a good number of our customers rate our Brand branches as better than competitors, close attention needs to be paid to logistics, Pipeline Development, Customer Service, and Industry insights. With some obvious dissatisfaction, a high number of the ratings on these branches rate it as the same.</a:t>
            </a:r>
          </a:p>
          <a:p>
            <a:r>
              <a:rPr lang="en-US" dirty="0"/>
              <a:t>Logistics department that also handles our product delivery that customers are dissatisfied with needs a huge improvement</a:t>
            </a:r>
          </a:p>
          <a:p>
            <a:endParaRPr lang="en-US" dirty="0"/>
          </a:p>
        </p:txBody>
      </p:sp>
      <p:graphicFrame>
        <p:nvGraphicFramePr>
          <p:cNvPr id="5" name="Chart 4">
            <a:extLst>
              <a:ext uri="{FF2B5EF4-FFF2-40B4-BE49-F238E27FC236}">
                <a16:creationId xmlns:a16="http://schemas.microsoft.com/office/drawing/2014/main" id="{53A37ED9-CF86-4BC8-A4DF-2C959153D76A}"/>
              </a:ext>
            </a:extLst>
          </p:cNvPr>
          <p:cNvGraphicFramePr>
            <a:graphicFrameLocks/>
          </p:cNvGraphicFramePr>
          <p:nvPr>
            <p:extLst>
              <p:ext uri="{D42A27DB-BD31-4B8C-83A1-F6EECF244321}">
                <p14:modId xmlns:p14="http://schemas.microsoft.com/office/powerpoint/2010/main" val="1826290999"/>
              </p:ext>
            </p:extLst>
          </p:nvPr>
        </p:nvGraphicFramePr>
        <p:xfrm>
          <a:off x="4772750" y="1373631"/>
          <a:ext cx="7340419" cy="367227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00088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37B4D-ECA0-41FD-941A-8E69FFF63CCB}"/>
              </a:ext>
            </a:extLst>
          </p:cNvPr>
          <p:cNvSpPr>
            <a:spLocks noGrp="1"/>
          </p:cNvSpPr>
          <p:nvPr>
            <p:ph type="title"/>
          </p:nvPr>
        </p:nvSpPr>
        <p:spPr>
          <a:xfrm>
            <a:off x="643466" y="786383"/>
            <a:ext cx="3517568" cy="920497"/>
          </a:xfrm>
        </p:spPr>
        <p:txBody>
          <a:bodyPr>
            <a:normAutofit fontScale="90000"/>
          </a:bodyPr>
          <a:lstStyle/>
          <a:p>
            <a:r>
              <a:rPr lang="en-US" dirty="0"/>
              <a:t>Areas of Improvement</a:t>
            </a:r>
          </a:p>
        </p:txBody>
      </p:sp>
      <p:sp>
        <p:nvSpPr>
          <p:cNvPr id="4" name="Text Placeholder 3">
            <a:extLst>
              <a:ext uri="{FF2B5EF4-FFF2-40B4-BE49-F238E27FC236}">
                <a16:creationId xmlns:a16="http://schemas.microsoft.com/office/drawing/2014/main" id="{E98AF085-4E27-4D65-9299-78C0C3F2685D}"/>
              </a:ext>
            </a:extLst>
          </p:cNvPr>
          <p:cNvSpPr>
            <a:spLocks noGrp="1"/>
          </p:cNvSpPr>
          <p:nvPr>
            <p:ph type="body" sz="half" idx="2"/>
          </p:nvPr>
        </p:nvSpPr>
        <p:spPr>
          <a:xfrm>
            <a:off x="447041" y="2113280"/>
            <a:ext cx="3713992" cy="3994275"/>
          </a:xfrm>
        </p:spPr>
        <p:txBody>
          <a:bodyPr/>
          <a:lstStyle/>
          <a:p>
            <a:r>
              <a:rPr lang="en-US" dirty="0"/>
              <a:t>Out of the 17 customers that rated our digital tools, 8 customers are satisfied with their use of the digital tool. This number only accounts for about 50% of the total number of users. As 4 customers are unsatisfied and 5 customers are undecided about the digital tools, it is imperative we add features or make improvements to the digital tool used to interact with our brand</a:t>
            </a:r>
          </a:p>
        </p:txBody>
      </p:sp>
      <p:graphicFrame>
        <p:nvGraphicFramePr>
          <p:cNvPr id="5" name="Chart 4">
            <a:extLst>
              <a:ext uri="{FF2B5EF4-FFF2-40B4-BE49-F238E27FC236}">
                <a16:creationId xmlns:a16="http://schemas.microsoft.com/office/drawing/2014/main" id="{3A3F636D-1BA5-4F04-AFD4-1815614CA725}"/>
              </a:ext>
            </a:extLst>
          </p:cNvPr>
          <p:cNvGraphicFramePr>
            <a:graphicFrameLocks/>
          </p:cNvGraphicFramePr>
          <p:nvPr>
            <p:extLst>
              <p:ext uri="{D42A27DB-BD31-4B8C-83A1-F6EECF244321}">
                <p14:modId xmlns:p14="http://schemas.microsoft.com/office/powerpoint/2010/main" val="2152002224"/>
              </p:ext>
            </p:extLst>
          </p:nvPr>
        </p:nvGraphicFramePr>
        <p:xfrm>
          <a:off x="5134185" y="1534794"/>
          <a:ext cx="6610774" cy="411416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72338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68CEA3D-9B8F-46BA-A319-9CAC9E71844F}"/>
              </a:ext>
            </a:extLst>
          </p:cNvPr>
          <p:cNvSpPr>
            <a:spLocks noGrp="1"/>
          </p:cNvSpPr>
          <p:nvPr>
            <p:ph type="title"/>
          </p:nvPr>
        </p:nvSpPr>
        <p:spPr/>
        <p:txBody>
          <a:bodyPr/>
          <a:lstStyle/>
          <a:p>
            <a:r>
              <a:rPr lang="en-US" dirty="0"/>
              <a:t>Recommendations</a:t>
            </a:r>
          </a:p>
        </p:txBody>
      </p:sp>
      <p:sp>
        <p:nvSpPr>
          <p:cNvPr id="6" name="Content Placeholder 5">
            <a:extLst>
              <a:ext uri="{FF2B5EF4-FFF2-40B4-BE49-F238E27FC236}">
                <a16:creationId xmlns:a16="http://schemas.microsoft.com/office/drawing/2014/main" id="{8690063A-EE84-4F58-9C6A-43915FB3567B}"/>
              </a:ext>
            </a:extLst>
          </p:cNvPr>
          <p:cNvSpPr>
            <a:spLocks noGrp="1"/>
          </p:cNvSpPr>
          <p:nvPr>
            <p:ph idx="1"/>
          </p:nvPr>
        </p:nvSpPr>
        <p:spPr>
          <a:xfrm>
            <a:off x="497840" y="2062480"/>
            <a:ext cx="11531600" cy="4287520"/>
          </a:xfrm>
        </p:spPr>
        <p:txBody>
          <a:bodyPr>
            <a:normAutofit fontScale="92500" lnSpcReduction="20000"/>
          </a:bodyPr>
          <a:lstStyle/>
          <a:p>
            <a:r>
              <a:rPr lang="en-US" dirty="0">
                <a:latin typeface="Cambria" panose="02040503050406030204" pitchFamily="18" charset="0"/>
                <a:ea typeface="Cambria" panose="02040503050406030204" pitchFamily="18" charset="0"/>
              </a:rPr>
              <a:t>1. G2N and P&amp;I should be improved for our customers who lie in the High risk, Vulnerable, and Reluctant stages of customer loyalty. To make the process transparent, certain discounts should be given for a certain amount of product purchases for every customer.</a:t>
            </a:r>
          </a:p>
          <a:p>
            <a:r>
              <a:rPr lang="en-US" dirty="0">
                <a:latin typeface="Cambria" panose="02040503050406030204" pitchFamily="18" charset="0"/>
                <a:ea typeface="Cambria" panose="02040503050406030204" pitchFamily="18" charset="0"/>
              </a:rPr>
              <a:t>2. Tools like Zendesk help manage customer complaints effectively, channeling adequately to the right path of help and guidance the customer needs. This will improve the customer service and tech support we offer to our customers.</a:t>
            </a:r>
          </a:p>
          <a:p>
            <a:r>
              <a:rPr lang="en-US" dirty="0">
                <a:latin typeface="Cambria" panose="02040503050406030204" pitchFamily="18" charset="0"/>
                <a:ea typeface="Cambria" panose="02040503050406030204" pitchFamily="18" charset="0"/>
              </a:rPr>
              <a:t>3. Digital tools should have features for pictures, videos of our product, viewing orders, tech sheet, and New trials and feedback, this way customers can almost have a feel of what they are buying and give their feedback about a product.</a:t>
            </a:r>
          </a:p>
          <a:p>
            <a:r>
              <a:rPr lang="en-US" dirty="0">
                <a:latin typeface="Cambria" panose="02040503050406030204" pitchFamily="18" charset="0"/>
                <a:ea typeface="Cambria" panose="02040503050406030204" pitchFamily="18" charset="0"/>
              </a:rPr>
              <a:t>4. Logistics needs a huge improvement as our customers are not having their products delivered on time. To improve this, supply visibility, location, list of locations, and pipeline management improved. We can evaluate the distance to the customer and find the nearest route and the best logistics to deliver to them.</a:t>
            </a:r>
          </a:p>
          <a:p>
            <a:r>
              <a:rPr lang="en-US" dirty="0">
                <a:latin typeface="Cambria" panose="02040503050406030204" pitchFamily="18" charset="0"/>
                <a:ea typeface="Cambria" panose="02040503050406030204" pitchFamily="18" charset="0"/>
              </a:rPr>
              <a:t>5. Marketing and Marketing developments need to be improved also. We should give Agronomic tips to customers, recommendations on products according to location, industry insights, and giving information about new practices and techniques.</a:t>
            </a:r>
          </a:p>
          <a:p>
            <a:endParaRPr lang="en-US" dirty="0"/>
          </a:p>
        </p:txBody>
      </p:sp>
    </p:spTree>
    <p:extLst>
      <p:ext uri="{BB962C8B-B14F-4D97-AF65-F5344CB8AC3E}">
        <p14:creationId xmlns:p14="http://schemas.microsoft.com/office/powerpoint/2010/main" val="20075842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9E3FA-F2DD-494D-B9D1-D44A3F895288}"/>
              </a:ext>
            </a:extLst>
          </p:cNvPr>
          <p:cNvSpPr>
            <a:spLocks noGrp="1"/>
          </p:cNvSpPr>
          <p:nvPr>
            <p:ph type="title"/>
          </p:nvPr>
        </p:nvSpPr>
        <p:spPr/>
        <p:txBody>
          <a:bodyPr/>
          <a:lstStyle/>
          <a:p>
            <a:r>
              <a:rPr lang="en-US" dirty="0"/>
              <a:t>Ways to measure Sales progress</a:t>
            </a:r>
          </a:p>
        </p:txBody>
      </p:sp>
      <p:sp>
        <p:nvSpPr>
          <p:cNvPr id="3" name="Content Placeholder 2">
            <a:extLst>
              <a:ext uri="{FF2B5EF4-FFF2-40B4-BE49-F238E27FC236}">
                <a16:creationId xmlns:a16="http://schemas.microsoft.com/office/drawing/2014/main" id="{4D0C06C2-C558-4FEF-96F5-AF2894A34DA9}"/>
              </a:ext>
            </a:extLst>
          </p:cNvPr>
          <p:cNvSpPr>
            <a:spLocks noGrp="1"/>
          </p:cNvSpPr>
          <p:nvPr>
            <p:ph idx="1"/>
          </p:nvPr>
        </p:nvSpPr>
        <p:spPr>
          <a:xfrm>
            <a:off x="436880" y="2108201"/>
            <a:ext cx="11419840" cy="3906519"/>
          </a:xfrm>
        </p:spPr>
        <p:txBody>
          <a:bodyPr>
            <a:normAutofit/>
          </a:bodyPr>
          <a:lstStyle/>
          <a:p>
            <a:r>
              <a:rPr lang="en-US" dirty="0"/>
              <a:t>1. </a:t>
            </a:r>
            <a:r>
              <a:rPr lang="en-GB" dirty="0"/>
              <a:t>Sales Revenue: The most fundamental metric for assessing sales progress is the overall revenue generated by the team. Compare current revenue figures against previous periods, set revenue targets, and track progress toward meeting those targets.</a:t>
            </a:r>
          </a:p>
          <a:p>
            <a:r>
              <a:rPr lang="en-GB" dirty="0"/>
              <a:t>2. Sales Growth: </a:t>
            </a:r>
            <a:r>
              <a:rPr lang="en-GB" dirty="0" err="1"/>
              <a:t>Analyze</a:t>
            </a:r>
            <a:r>
              <a:rPr lang="en-GB" dirty="0"/>
              <a:t> the growth rate of sales over time to gauge the team's effectiveness in acquiring new customers and expanding existing accounts. Calculate the percentage increase or decrease in sales from one period to another.</a:t>
            </a:r>
          </a:p>
          <a:p>
            <a:r>
              <a:rPr lang="en-GB" dirty="0"/>
              <a:t>3. Sales Cycle Length: Measure the average time it takes for a lead to progress through the sales pipeline and convert it to a customer. A shorter sales cycle indicates efficiency, while a longer cycle may point to bottlenecks or opportunities for process optimization.</a:t>
            </a:r>
            <a:r>
              <a:rPr lang="en-US" dirty="0"/>
              <a:t> </a:t>
            </a:r>
          </a:p>
        </p:txBody>
      </p:sp>
    </p:spTree>
    <p:extLst>
      <p:ext uri="{BB962C8B-B14F-4D97-AF65-F5344CB8AC3E}">
        <p14:creationId xmlns:p14="http://schemas.microsoft.com/office/powerpoint/2010/main" val="3989871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C40D8-7596-4E4B-BFB6-E223770410A5}"/>
              </a:ext>
            </a:extLst>
          </p:cNvPr>
          <p:cNvSpPr>
            <a:spLocks noGrp="1"/>
          </p:cNvSpPr>
          <p:nvPr>
            <p:ph type="title"/>
          </p:nvPr>
        </p:nvSpPr>
        <p:spPr/>
        <p:txBody>
          <a:bodyPr/>
          <a:lstStyle/>
          <a:p>
            <a:r>
              <a:rPr lang="en-US" dirty="0"/>
              <a:t>IT TEAM</a:t>
            </a:r>
          </a:p>
        </p:txBody>
      </p:sp>
      <p:sp>
        <p:nvSpPr>
          <p:cNvPr id="3" name="Content Placeholder 2">
            <a:extLst>
              <a:ext uri="{FF2B5EF4-FFF2-40B4-BE49-F238E27FC236}">
                <a16:creationId xmlns:a16="http://schemas.microsoft.com/office/drawing/2014/main" id="{FD36576C-6471-4568-A4AE-532607E43C30}"/>
              </a:ext>
            </a:extLst>
          </p:cNvPr>
          <p:cNvSpPr>
            <a:spLocks noGrp="1"/>
          </p:cNvSpPr>
          <p:nvPr>
            <p:ph idx="1"/>
          </p:nvPr>
        </p:nvSpPr>
        <p:spPr>
          <a:xfrm>
            <a:off x="863600" y="2070099"/>
            <a:ext cx="10642600" cy="3798993"/>
          </a:xfrm>
        </p:spPr>
        <p:txBody>
          <a:bodyPr>
            <a:normAutofit/>
          </a:bodyPr>
          <a:lstStyle/>
          <a:p>
            <a:pPr marL="0" indent="0">
              <a:buNone/>
            </a:pPr>
            <a:r>
              <a:rPr lang="en-US" b="1" u="sng" dirty="0"/>
              <a:t>Data Collection and Organization Strategy</a:t>
            </a:r>
          </a:p>
          <a:p>
            <a:pPr marL="0" indent="0">
              <a:buNone/>
            </a:pPr>
            <a:r>
              <a:rPr lang="en-GB" dirty="0"/>
              <a:t>We are provided with 3 datasets all in Excel files.</a:t>
            </a:r>
          </a:p>
          <a:p>
            <a:r>
              <a:rPr lang="en-GB" dirty="0"/>
              <a:t>1. Customer Relationship Management data</a:t>
            </a:r>
          </a:p>
          <a:p>
            <a:r>
              <a:rPr lang="en-GB" dirty="0"/>
              <a:t>2. System, Applications, and Product data</a:t>
            </a:r>
          </a:p>
          <a:p>
            <a:r>
              <a:rPr lang="en-GB" dirty="0"/>
              <a:t>3. VOP data </a:t>
            </a:r>
          </a:p>
          <a:p>
            <a:pPr marL="0" indent="0">
              <a:buNone/>
            </a:pPr>
            <a:r>
              <a:rPr lang="en-US" dirty="0"/>
              <a:t>The CRM and SAP data were collected with Python, and VOP data were analyzed in an Excel workbook, to put adequate attention to every detail in the voice of the customer feedback to foster the improvement of our brand.</a:t>
            </a:r>
          </a:p>
        </p:txBody>
      </p:sp>
    </p:spTree>
    <p:extLst>
      <p:ext uri="{BB962C8B-B14F-4D97-AF65-F5344CB8AC3E}">
        <p14:creationId xmlns:p14="http://schemas.microsoft.com/office/powerpoint/2010/main" val="645165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C572C-37C0-4CC9-B4A2-AB9278956EB4}"/>
              </a:ext>
            </a:extLst>
          </p:cNvPr>
          <p:cNvSpPr>
            <a:spLocks noGrp="1"/>
          </p:cNvSpPr>
          <p:nvPr>
            <p:ph type="title"/>
          </p:nvPr>
        </p:nvSpPr>
        <p:spPr/>
        <p:txBody>
          <a:bodyPr/>
          <a:lstStyle/>
          <a:p>
            <a:r>
              <a:rPr lang="en-US" dirty="0"/>
              <a:t>IT TEAM</a:t>
            </a:r>
          </a:p>
        </p:txBody>
      </p:sp>
      <p:sp>
        <p:nvSpPr>
          <p:cNvPr id="3" name="Content Placeholder 2">
            <a:extLst>
              <a:ext uri="{FF2B5EF4-FFF2-40B4-BE49-F238E27FC236}">
                <a16:creationId xmlns:a16="http://schemas.microsoft.com/office/drawing/2014/main" id="{D5369791-AD8E-4A7C-BE26-07D46F18A9D5}"/>
              </a:ext>
            </a:extLst>
          </p:cNvPr>
          <p:cNvSpPr>
            <a:spLocks noGrp="1"/>
          </p:cNvSpPr>
          <p:nvPr>
            <p:ph idx="1"/>
          </p:nvPr>
        </p:nvSpPr>
        <p:spPr>
          <a:xfrm>
            <a:off x="571500" y="2108201"/>
            <a:ext cx="11404600" cy="4127499"/>
          </a:xfrm>
        </p:spPr>
        <p:txBody>
          <a:bodyPr>
            <a:normAutofit fontScale="85000" lnSpcReduction="10000"/>
          </a:bodyPr>
          <a:lstStyle/>
          <a:p>
            <a:r>
              <a:rPr lang="en-US" dirty="0"/>
              <a:t>During data analysis I encountered some issues and errors that have to be corrected to make sure the data was ready for analysis in phase two - insights generation. The Data quality assessment carried out was</a:t>
            </a:r>
          </a:p>
          <a:p>
            <a:r>
              <a:rPr lang="en-GB" dirty="0"/>
              <a:t>1. Checked the head, shape, and info of the data frame</a:t>
            </a:r>
          </a:p>
          <a:p>
            <a:r>
              <a:rPr lang="en-GB" dirty="0"/>
              <a:t>2. Generated an overview of the data frame to look closely at the data</a:t>
            </a:r>
          </a:p>
          <a:p>
            <a:r>
              <a:rPr lang="en-GB" dirty="0"/>
              <a:t>3. Checked the datatypes of the datasets and converted them to the right data types</a:t>
            </a:r>
          </a:p>
          <a:p>
            <a:r>
              <a:rPr lang="en-GB" dirty="0"/>
              <a:t>4. Checked for duplicates in all data</a:t>
            </a:r>
          </a:p>
          <a:p>
            <a:r>
              <a:rPr lang="en-GB" dirty="0"/>
              <a:t>5. Checked the CRM and SAP data for null values. I replaced the null values in the SAP data with zero, As they are new customers</a:t>
            </a:r>
          </a:p>
          <a:p>
            <a:r>
              <a:rPr lang="en-GB" dirty="0"/>
              <a:t>6. Transpose CRM data to make it consistent with our project analysis</a:t>
            </a:r>
          </a:p>
          <a:p>
            <a:r>
              <a:rPr lang="en-GB" dirty="0"/>
              <a:t>7. Dropped columns that are not relevant to the analysis</a:t>
            </a:r>
          </a:p>
          <a:p>
            <a:r>
              <a:rPr lang="en-GB" dirty="0"/>
              <a:t>8. Set the second rows of the datasets as new column headers</a:t>
            </a:r>
            <a:endParaRPr lang="en-US" dirty="0"/>
          </a:p>
        </p:txBody>
      </p:sp>
    </p:spTree>
    <p:extLst>
      <p:ext uri="{BB962C8B-B14F-4D97-AF65-F5344CB8AC3E}">
        <p14:creationId xmlns:p14="http://schemas.microsoft.com/office/powerpoint/2010/main" val="18147147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3AFAD-A8DB-4FA9-A1F5-57A7E10B6C6C}"/>
              </a:ext>
            </a:extLst>
          </p:cNvPr>
          <p:cNvSpPr>
            <a:spLocks noGrp="1"/>
          </p:cNvSpPr>
          <p:nvPr>
            <p:ph type="title"/>
          </p:nvPr>
        </p:nvSpPr>
        <p:spPr>
          <a:xfrm>
            <a:off x="1097280" y="286603"/>
            <a:ext cx="10058400" cy="1364397"/>
          </a:xfrm>
        </p:spPr>
        <p:txBody>
          <a:bodyPr>
            <a:normAutofit/>
          </a:bodyPr>
          <a:lstStyle/>
          <a:p>
            <a:r>
              <a:rPr lang="en-US" dirty="0"/>
              <a:t>IT TEAM </a:t>
            </a:r>
          </a:p>
        </p:txBody>
      </p:sp>
      <p:sp>
        <p:nvSpPr>
          <p:cNvPr id="3" name="Content Placeholder 2">
            <a:extLst>
              <a:ext uri="{FF2B5EF4-FFF2-40B4-BE49-F238E27FC236}">
                <a16:creationId xmlns:a16="http://schemas.microsoft.com/office/drawing/2014/main" id="{AC788D2E-BB6C-4CD3-A0E5-AC38848E7F0B}"/>
              </a:ext>
            </a:extLst>
          </p:cNvPr>
          <p:cNvSpPr>
            <a:spLocks noGrp="1"/>
          </p:cNvSpPr>
          <p:nvPr>
            <p:ph idx="1"/>
          </p:nvPr>
        </p:nvSpPr>
        <p:spPr>
          <a:xfrm>
            <a:off x="469900" y="2019300"/>
            <a:ext cx="11366500" cy="4241799"/>
          </a:xfrm>
        </p:spPr>
        <p:txBody>
          <a:bodyPr/>
          <a:lstStyle/>
          <a:p>
            <a:r>
              <a:rPr lang="en-US" b="1" u="sng" dirty="0"/>
              <a:t>Exploring innovative technologies and tools </a:t>
            </a:r>
          </a:p>
          <a:p>
            <a:r>
              <a:rPr lang="en-US" dirty="0"/>
              <a:t>With the rapid change in technology, Global players like Bayer need to keep pace with innovative tools to help improve their customer satisfaction. Below are recommended tools that can help support decision-making and sales team efficiency.</a:t>
            </a:r>
          </a:p>
          <a:p>
            <a:r>
              <a:rPr lang="en-US" dirty="0"/>
              <a:t>1. Business Intelligence tools like Qlik, </a:t>
            </a:r>
            <a:r>
              <a:rPr lang="en-US" dirty="0" err="1"/>
              <a:t>PowerBI</a:t>
            </a:r>
            <a:r>
              <a:rPr lang="en-US" dirty="0"/>
              <a:t>, and Tableau </a:t>
            </a:r>
            <a:r>
              <a:rPr lang="en-GB" dirty="0"/>
              <a:t>allow businesses to visualize and </a:t>
            </a:r>
            <a:r>
              <a:rPr lang="en-GB" dirty="0" err="1"/>
              <a:t>analyze</a:t>
            </a:r>
            <a:r>
              <a:rPr lang="en-GB" dirty="0"/>
              <a:t> large sets of data. Sales teams can leverage these tools to gain insights into customer </a:t>
            </a:r>
            <a:r>
              <a:rPr lang="en-GB" dirty="0" err="1"/>
              <a:t>behavior</a:t>
            </a:r>
            <a:r>
              <a:rPr lang="en-GB" dirty="0"/>
              <a:t>, identify sales trends, and track key performance indicators (KPIs) in real time.</a:t>
            </a:r>
          </a:p>
          <a:p>
            <a:r>
              <a:rPr lang="en-GB" dirty="0"/>
              <a:t>2. Predictive Analytics: Predictive analytics software uses historical data and statistical algorithms to forecast future outcomes. Sales teams can utilize these tools to predict customer buying </a:t>
            </a:r>
            <a:r>
              <a:rPr lang="en-GB" dirty="0" err="1"/>
              <a:t>behavior</a:t>
            </a:r>
            <a:r>
              <a:rPr lang="en-GB" dirty="0"/>
              <a:t>, identify potential high-value leads, and optimize sales strategies</a:t>
            </a:r>
          </a:p>
          <a:p>
            <a:endParaRPr lang="en-GB" dirty="0"/>
          </a:p>
          <a:p>
            <a:endParaRPr lang="en-US" dirty="0"/>
          </a:p>
        </p:txBody>
      </p:sp>
    </p:spTree>
    <p:extLst>
      <p:ext uri="{BB962C8B-B14F-4D97-AF65-F5344CB8AC3E}">
        <p14:creationId xmlns:p14="http://schemas.microsoft.com/office/powerpoint/2010/main" val="39526250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B8EE7-F4C2-4B44-8B25-F090C8D65160}"/>
              </a:ext>
            </a:extLst>
          </p:cNvPr>
          <p:cNvSpPr>
            <a:spLocks noGrp="1"/>
          </p:cNvSpPr>
          <p:nvPr>
            <p:ph type="title"/>
          </p:nvPr>
        </p:nvSpPr>
        <p:spPr>
          <a:xfrm>
            <a:off x="1092200" y="286603"/>
            <a:ext cx="10063480" cy="1389797"/>
          </a:xfrm>
        </p:spPr>
        <p:txBody>
          <a:bodyPr/>
          <a:lstStyle/>
          <a:p>
            <a:r>
              <a:rPr lang="en-US" dirty="0"/>
              <a:t>IT Team</a:t>
            </a:r>
          </a:p>
        </p:txBody>
      </p:sp>
      <p:sp>
        <p:nvSpPr>
          <p:cNvPr id="3" name="Content Placeholder 2">
            <a:extLst>
              <a:ext uri="{FF2B5EF4-FFF2-40B4-BE49-F238E27FC236}">
                <a16:creationId xmlns:a16="http://schemas.microsoft.com/office/drawing/2014/main" id="{F9B7F350-FE30-4B4D-A712-1013DCD7D690}"/>
              </a:ext>
            </a:extLst>
          </p:cNvPr>
          <p:cNvSpPr>
            <a:spLocks noGrp="1"/>
          </p:cNvSpPr>
          <p:nvPr>
            <p:ph idx="1"/>
          </p:nvPr>
        </p:nvSpPr>
        <p:spPr>
          <a:xfrm>
            <a:off x="482600" y="1943100"/>
            <a:ext cx="11442700" cy="4317999"/>
          </a:xfrm>
        </p:spPr>
        <p:txBody>
          <a:bodyPr>
            <a:normAutofit lnSpcReduction="10000"/>
          </a:bodyPr>
          <a:lstStyle/>
          <a:p>
            <a:r>
              <a:rPr lang="en-GB" dirty="0"/>
              <a:t>3. Sales Performance Management (SPM) Solutions: SPM solutions, such as Xactly, Anaplan, or IBM Sales Performance Management, help organizations monitor and optimize sales performance. They provide functionalities like incentive compensation management, territory planning, and sales forecasting to drive data-driven decision-making and motivate sales teams.</a:t>
            </a:r>
          </a:p>
          <a:p>
            <a:r>
              <a:rPr lang="en-GB" dirty="0"/>
              <a:t>4. Sales Analytics Tools: Sales analytics tools, such as </a:t>
            </a:r>
            <a:r>
              <a:rPr lang="en-GB" dirty="0" err="1"/>
              <a:t>InsightSquared</a:t>
            </a:r>
            <a:r>
              <a:rPr lang="en-GB" dirty="0"/>
              <a:t>, Gong, or </a:t>
            </a:r>
            <a:r>
              <a:rPr lang="en-GB" dirty="0" err="1"/>
              <a:t>Clari</a:t>
            </a:r>
            <a:r>
              <a:rPr lang="en-GB" dirty="0"/>
              <a:t>, leverage data to provide detailed insights into sales activities, pipeline performance, and deal velocity. These tools can help sales teams identify bottlenecks, optimize sales processes, and make informed decisions to drive revenue growth.</a:t>
            </a:r>
          </a:p>
          <a:p>
            <a:r>
              <a:rPr lang="en-GB" dirty="0"/>
              <a:t>5. Customer Service and Support tool: Customer service and support tool like Zendesk allows sales teams to manage customer inquiries and support tickets effectively, Sales reps can then use this data to initiate follow-ups and qualify leads. By leveraging Zendesk's automation and workflows, sales teams can prioritize and assign leads to the appropriate salesperson, ensuring a timely and efficient response.   Sales managers can track metrics such as response times, resolution rates, and customer satisfaction scores to measure team performance and identify areas for improvement</a:t>
            </a:r>
            <a:endParaRPr lang="en-US" dirty="0"/>
          </a:p>
        </p:txBody>
      </p:sp>
    </p:spTree>
    <p:extLst>
      <p:ext uri="{BB962C8B-B14F-4D97-AF65-F5344CB8AC3E}">
        <p14:creationId xmlns:p14="http://schemas.microsoft.com/office/powerpoint/2010/main" val="33771930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2F64D-87F6-4936-80C0-84FBB39CB87C}"/>
              </a:ext>
            </a:extLst>
          </p:cNvPr>
          <p:cNvSpPr>
            <a:spLocks noGrp="1"/>
          </p:cNvSpPr>
          <p:nvPr>
            <p:ph type="title"/>
          </p:nvPr>
        </p:nvSpPr>
        <p:spPr/>
        <p:txBody>
          <a:bodyPr/>
          <a:lstStyle/>
          <a:p>
            <a:r>
              <a:rPr lang="en-US" dirty="0"/>
              <a:t>IT TEAM</a:t>
            </a:r>
          </a:p>
        </p:txBody>
      </p:sp>
      <p:sp>
        <p:nvSpPr>
          <p:cNvPr id="3" name="Content Placeholder 2">
            <a:extLst>
              <a:ext uri="{FF2B5EF4-FFF2-40B4-BE49-F238E27FC236}">
                <a16:creationId xmlns:a16="http://schemas.microsoft.com/office/drawing/2014/main" id="{945BD983-6900-4A15-8AAA-7DB2D019774B}"/>
              </a:ext>
            </a:extLst>
          </p:cNvPr>
          <p:cNvSpPr>
            <a:spLocks noGrp="1"/>
          </p:cNvSpPr>
          <p:nvPr>
            <p:ph idx="1"/>
          </p:nvPr>
        </p:nvSpPr>
        <p:spPr>
          <a:xfrm>
            <a:off x="457200" y="1917700"/>
            <a:ext cx="11493500" cy="4394199"/>
          </a:xfrm>
        </p:spPr>
        <p:txBody>
          <a:bodyPr>
            <a:normAutofit fontScale="77500" lnSpcReduction="20000"/>
          </a:bodyPr>
          <a:lstStyle/>
          <a:p>
            <a:r>
              <a:rPr lang="en-GB" b="0" i="1" dirty="0">
                <a:effectLst/>
              </a:rPr>
              <a:t>“The importance of optimizing the quality of customer datasets cannot be underestimated. The better the quality of the dataset, the better chance you will be able to use it to drive company growth.”</a:t>
            </a:r>
          </a:p>
          <a:p>
            <a:pPr marL="0" indent="0">
              <a:buNone/>
            </a:pPr>
            <a:r>
              <a:rPr lang="en-GB" dirty="0"/>
              <a:t>The process for continuous data analysis, monitoring and improvement should be in the following steps:</a:t>
            </a:r>
          </a:p>
          <a:p>
            <a:pPr marL="457200" indent="-457200">
              <a:buFont typeface="+mj-lt"/>
              <a:buAutoNum type="arabicPeriod"/>
            </a:pPr>
            <a:r>
              <a:rPr lang="en-US" dirty="0"/>
              <a:t>Define objectives and key metrics.</a:t>
            </a:r>
          </a:p>
          <a:p>
            <a:pPr marL="457200" indent="-457200">
              <a:buFont typeface="+mj-lt"/>
              <a:buAutoNum type="arabicPeriod"/>
            </a:pPr>
            <a:r>
              <a:rPr lang="en-US" dirty="0"/>
              <a:t>Collect and integrate relevant data sources.</a:t>
            </a:r>
          </a:p>
          <a:p>
            <a:pPr marL="457200" indent="-457200">
              <a:buFont typeface="+mj-lt"/>
              <a:buAutoNum type="arabicPeriod"/>
            </a:pPr>
            <a:r>
              <a:rPr lang="en-US" dirty="0"/>
              <a:t>Clean and validate the data.</a:t>
            </a:r>
          </a:p>
          <a:p>
            <a:pPr marL="457200" indent="-457200">
              <a:buFont typeface="+mj-lt"/>
              <a:buAutoNum type="arabicPeriod"/>
            </a:pPr>
            <a:r>
              <a:rPr lang="en-US" dirty="0"/>
              <a:t>Analyze the data and visualize insights.</a:t>
            </a:r>
          </a:p>
          <a:p>
            <a:pPr marL="457200" indent="-457200">
              <a:buFont typeface="+mj-lt"/>
              <a:buAutoNum type="arabicPeriod"/>
            </a:pPr>
            <a:r>
              <a:rPr lang="en-US" dirty="0"/>
              <a:t>Monitor key metrics regularly.</a:t>
            </a:r>
          </a:p>
          <a:p>
            <a:pPr marL="457200" indent="-457200">
              <a:buFont typeface="+mj-lt"/>
              <a:buAutoNum type="arabicPeriod"/>
            </a:pPr>
            <a:r>
              <a:rPr lang="en-US" dirty="0"/>
              <a:t>Identify improvement opportunities.</a:t>
            </a:r>
          </a:p>
          <a:p>
            <a:pPr marL="457200" indent="-457200">
              <a:buFont typeface="+mj-lt"/>
              <a:buAutoNum type="arabicPeriod"/>
            </a:pPr>
            <a:r>
              <a:rPr lang="en-US" dirty="0"/>
              <a:t>Implement data-driven improvements.</a:t>
            </a:r>
          </a:p>
          <a:p>
            <a:pPr marL="457200" indent="-457200">
              <a:buFont typeface="+mj-lt"/>
              <a:buAutoNum type="arabicPeriod"/>
            </a:pPr>
            <a:r>
              <a:rPr lang="en-US" dirty="0"/>
              <a:t>Measure and evaluate impact.</a:t>
            </a:r>
          </a:p>
          <a:p>
            <a:pPr marL="457200" indent="-457200">
              <a:buFont typeface="+mj-lt"/>
              <a:buAutoNum type="arabicPeriod"/>
            </a:pPr>
            <a:r>
              <a:rPr lang="en-US" dirty="0"/>
              <a:t>Iterate and refine the process continuously</a:t>
            </a:r>
          </a:p>
        </p:txBody>
      </p:sp>
    </p:spTree>
    <p:extLst>
      <p:ext uri="{BB962C8B-B14F-4D97-AF65-F5344CB8AC3E}">
        <p14:creationId xmlns:p14="http://schemas.microsoft.com/office/powerpoint/2010/main" val="1158939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7271-0E37-4F7A-BB10-E81D53A925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A2053C6-52EB-42B6-8929-18DF902910B0}"/>
              </a:ext>
            </a:extLst>
          </p:cNvPr>
          <p:cNvSpPr>
            <a:spLocks noGrp="1"/>
          </p:cNvSpPr>
          <p:nvPr>
            <p:ph idx="1"/>
          </p:nvPr>
        </p:nvSpPr>
        <p:spPr/>
        <p:txBody>
          <a:bodyPr/>
          <a:lstStyle/>
          <a:p>
            <a:pPr>
              <a:lnSpc>
                <a:spcPct val="100000"/>
              </a:lnSpc>
              <a:spcBef>
                <a:spcPts val="1400"/>
              </a:spcBef>
            </a:pPr>
            <a:r>
              <a:rPr lang="en-US" dirty="0">
                <a:latin typeface="Cambria" panose="02040503050406030204" pitchFamily="18" charset="0"/>
                <a:ea typeface="Cambria" panose="02040503050406030204" pitchFamily="18" charset="0"/>
              </a:rPr>
              <a:t>1. </a:t>
            </a:r>
            <a:r>
              <a:rPr lang="en-US" sz="2000" dirty="0">
                <a:solidFill>
                  <a:schemeClr val="accent3">
                    <a:lumMod val="25000"/>
                  </a:schemeClr>
                </a:solidFill>
                <a:latin typeface="Cambria" panose="02040503050406030204" pitchFamily="18" charset="0"/>
                <a:ea typeface="Cambria" panose="02040503050406030204" pitchFamily="18" charset="0"/>
              </a:rPr>
              <a:t>Executive Summary</a:t>
            </a:r>
          </a:p>
          <a:p>
            <a:pPr>
              <a:lnSpc>
                <a:spcPct val="100000"/>
              </a:lnSpc>
              <a:spcBef>
                <a:spcPts val="1400"/>
              </a:spcBef>
            </a:pPr>
            <a:r>
              <a:rPr lang="en-US" sz="2000" dirty="0">
                <a:solidFill>
                  <a:schemeClr val="accent3">
                    <a:lumMod val="25000"/>
                  </a:schemeClr>
                </a:solidFill>
                <a:latin typeface="Cambria" panose="02040503050406030204" pitchFamily="18" charset="0"/>
                <a:ea typeface="Cambria" panose="02040503050406030204" pitchFamily="18" charset="0"/>
              </a:rPr>
              <a:t>2. Introduction</a:t>
            </a:r>
          </a:p>
          <a:p>
            <a:pPr>
              <a:lnSpc>
                <a:spcPct val="100000"/>
              </a:lnSpc>
              <a:spcBef>
                <a:spcPts val="1400"/>
              </a:spcBef>
            </a:pPr>
            <a:r>
              <a:rPr lang="en-US" sz="2000" dirty="0">
                <a:solidFill>
                  <a:schemeClr val="accent3">
                    <a:lumMod val="25000"/>
                  </a:schemeClr>
                </a:solidFill>
                <a:latin typeface="Cambria" panose="02040503050406030204" pitchFamily="18" charset="0"/>
                <a:ea typeface="Cambria" panose="02040503050406030204" pitchFamily="18" charset="0"/>
              </a:rPr>
              <a:t>3. Methodology</a:t>
            </a:r>
          </a:p>
          <a:p>
            <a:pPr>
              <a:lnSpc>
                <a:spcPct val="100000"/>
              </a:lnSpc>
              <a:spcBef>
                <a:spcPts val="1400"/>
              </a:spcBef>
            </a:pPr>
            <a:r>
              <a:rPr lang="en-US" sz="2000" dirty="0">
                <a:solidFill>
                  <a:schemeClr val="accent3">
                    <a:lumMod val="25000"/>
                  </a:schemeClr>
                </a:solidFill>
                <a:latin typeface="Cambria" panose="02040503050406030204" pitchFamily="18" charset="0"/>
                <a:ea typeface="Cambria" panose="02040503050406030204" pitchFamily="18" charset="0"/>
              </a:rPr>
              <a:t>4. Results</a:t>
            </a:r>
          </a:p>
          <a:p>
            <a:pPr>
              <a:lnSpc>
                <a:spcPct val="100000"/>
              </a:lnSpc>
              <a:spcBef>
                <a:spcPts val="1400"/>
              </a:spcBef>
            </a:pPr>
            <a:r>
              <a:rPr lang="en-US" sz="2000" dirty="0">
                <a:solidFill>
                  <a:schemeClr val="accent3">
                    <a:lumMod val="25000"/>
                  </a:schemeClr>
                </a:solidFill>
                <a:latin typeface="Cambria" panose="02040503050406030204" pitchFamily="18" charset="0"/>
                <a:ea typeface="Cambria" panose="02040503050406030204" pitchFamily="18" charset="0"/>
              </a:rPr>
              <a:t>5. Conclusion</a:t>
            </a:r>
          </a:p>
          <a:p>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7854248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1543-8370-472E-B7D9-0702EB272002}"/>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E230889-4642-4CCC-84EB-45EC9E2FD490}"/>
              </a:ext>
            </a:extLst>
          </p:cNvPr>
          <p:cNvSpPr>
            <a:spLocks noGrp="1"/>
          </p:cNvSpPr>
          <p:nvPr>
            <p:ph idx="1"/>
          </p:nvPr>
        </p:nvSpPr>
        <p:spPr>
          <a:xfrm>
            <a:off x="444500" y="2108201"/>
            <a:ext cx="11480800" cy="4140199"/>
          </a:xfrm>
        </p:spPr>
        <p:txBody>
          <a:bodyPr>
            <a:normAutofit fontScale="92500" lnSpcReduction="10000"/>
          </a:bodyPr>
          <a:lstStyle/>
          <a:p>
            <a:r>
              <a:rPr lang="en-US" b="1" dirty="0"/>
              <a:t>From the analysis conducted we can deduce that;</a:t>
            </a:r>
          </a:p>
          <a:p>
            <a:r>
              <a:rPr lang="en-US" b="1" dirty="0"/>
              <a:t>1. G2N and P&amp;I is telling factor in our customer loyalty</a:t>
            </a:r>
          </a:p>
          <a:p>
            <a:r>
              <a:rPr lang="en-US" b="1" dirty="0"/>
              <a:t>2. Core branches that need improvement are customer service, market development, pipeline development</a:t>
            </a:r>
          </a:p>
          <a:p>
            <a:r>
              <a:rPr lang="en-US" b="1" dirty="0"/>
              <a:t>3. Core brand process interaction that needs improvement are product delivery, supply management, claims management, product ease, and season support</a:t>
            </a:r>
          </a:p>
          <a:p>
            <a:r>
              <a:rPr lang="en-US" b="1" dirty="0"/>
              <a:t>4. The total revenue generated through sales decreased over the years from 2020 to 2022. In 2020, the Brand generated $2,717,962,091.02, in 2021, the Brand generated $2,347,074,945.49 and in 2022, the Brand generated $2,647,572,167.95.  </a:t>
            </a:r>
          </a:p>
          <a:p>
            <a:r>
              <a:rPr lang="en-US" b="1" dirty="0"/>
              <a:t>5. The Sales growth of the Brand decreased by 2.6% from 2020 to 2022. From 2020 to 2021 there was 13.6% decrease from 2020 to 2021 and a 12.8% increase in sales growth from 2021 to 2022, but this does not cover the huge drop in sales volume as the Brand is still in a 2.6% decrease in sales growth</a:t>
            </a:r>
          </a:p>
        </p:txBody>
      </p:sp>
      <p:sp>
        <p:nvSpPr>
          <p:cNvPr id="4" name="Rectangle 1">
            <a:extLst>
              <a:ext uri="{FF2B5EF4-FFF2-40B4-BE49-F238E27FC236}">
                <a16:creationId xmlns:a16="http://schemas.microsoft.com/office/drawing/2014/main" id="{A63F046B-4D85-47A0-9FE9-41EE582A4115}"/>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1F0DFB3E-B684-4CC8-86A1-718E8B86789D}"/>
              </a:ext>
            </a:extLst>
          </p:cNvPr>
          <p:cNvSpPr>
            <a:spLocks noChangeArrowheads="1"/>
          </p:cNvSpPr>
          <p:nvPr/>
        </p:nvSpPr>
        <p:spPr bwMode="auto">
          <a:xfrm>
            <a:off x="152400" y="242501"/>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920103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3B431-1264-4E17-9E62-31BDD3652A60}"/>
              </a:ext>
            </a:extLst>
          </p:cNvPr>
          <p:cNvSpPr>
            <a:spLocks noGrp="1"/>
          </p:cNvSpPr>
          <p:nvPr>
            <p:ph type="title"/>
          </p:nvPr>
        </p:nvSpPr>
        <p:spPr>
          <a:xfrm>
            <a:off x="1097280" y="286603"/>
            <a:ext cx="10058400" cy="1450757"/>
          </a:xfrm>
        </p:spPr>
        <p:txBody>
          <a:bodyPr/>
          <a:lstStyle/>
          <a:p>
            <a:endParaRPr lang="en-US" dirty="0"/>
          </a:p>
        </p:txBody>
      </p:sp>
      <p:pic>
        <p:nvPicPr>
          <p:cNvPr id="9" name="Content Placeholder 8">
            <a:extLst>
              <a:ext uri="{FF2B5EF4-FFF2-40B4-BE49-F238E27FC236}">
                <a16:creationId xmlns:a16="http://schemas.microsoft.com/office/drawing/2014/main" id="{5C9EF768-288F-45C5-8D71-A854E27AAF40}"/>
              </a:ext>
            </a:extLst>
          </p:cNvPr>
          <p:cNvPicPr>
            <a:picLocks noGrp="1" noChangeAspect="1"/>
          </p:cNvPicPr>
          <p:nvPr>
            <p:ph idx="1"/>
          </p:nvPr>
        </p:nvPicPr>
        <p:blipFill>
          <a:blip r:embed="rId2"/>
          <a:stretch>
            <a:fillRect/>
          </a:stretch>
        </p:blipFill>
        <p:spPr>
          <a:xfrm>
            <a:off x="0" y="0"/>
            <a:ext cx="12192000" cy="6862355"/>
          </a:xfrm>
        </p:spPr>
      </p:pic>
    </p:spTree>
    <p:extLst>
      <p:ext uri="{BB962C8B-B14F-4D97-AF65-F5344CB8AC3E}">
        <p14:creationId xmlns:p14="http://schemas.microsoft.com/office/powerpoint/2010/main" val="1037391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386CE-FFFC-469B-BEF1-662FA4AF4BE7}"/>
              </a:ext>
            </a:extLst>
          </p:cNvPr>
          <p:cNvSpPr>
            <a:spLocks noGrp="1"/>
          </p:cNvSpPr>
          <p:nvPr>
            <p:ph type="title"/>
          </p:nvPr>
        </p:nvSpPr>
        <p:spPr/>
        <p:txBody>
          <a:bodyPr/>
          <a:lstStyle/>
          <a:p>
            <a:r>
              <a:rPr lang="en-US" dirty="0"/>
              <a:t>Executive Summary</a:t>
            </a:r>
          </a:p>
        </p:txBody>
      </p:sp>
      <p:sp>
        <p:nvSpPr>
          <p:cNvPr id="3" name="Content Placeholder 2">
            <a:extLst>
              <a:ext uri="{FF2B5EF4-FFF2-40B4-BE49-F238E27FC236}">
                <a16:creationId xmlns:a16="http://schemas.microsoft.com/office/drawing/2014/main" id="{A6BC8DDD-8657-466B-9AF0-733F59EB1E4F}"/>
              </a:ext>
            </a:extLst>
          </p:cNvPr>
          <p:cNvSpPr>
            <a:spLocks noGrp="1"/>
          </p:cNvSpPr>
          <p:nvPr>
            <p:ph idx="1"/>
          </p:nvPr>
        </p:nvSpPr>
        <p:spPr>
          <a:xfrm>
            <a:off x="1097279" y="2073897"/>
            <a:ext cx="10431701" cy="3795195"/>
          </a:xfrm>
        </p:spPr>
        <p:txBody>
          <a:bodyPr>
            <a:normAutofit fontScale="85000" lnSpcReduction="20000"/>
          </a:bodyPr>
          <a:lstStyle/>
          <a:p>
            <a:r>
              <a:rPr lang="en-GB" dirty="0">
                <a:latin typeface="Cambria" panose="02040503050406030204" pitchFamily="18" charset="0"/>
                <a:ea typeface="Cambria" panose="02040503050406030204" pitchFamily="18" charset="0"/>
              </a:rPr>
              <a:t>Underpinning our focus on innovation, sustainability and the cultivation of a more inclusive and equitable world is the firm belief that living our values and empowering everyone at Bayer is key to achieving our purpose as a life science company and our vision thus at Bayer we recognize the immense potential of data analytics to drive innovation, optimize operations, and deliver exceptional value to our customers.</a:t>
            </a:r>
          </a:p>
          <a:p>
            <a:r>
              <a:rPr lang="en-GB" dirty="0">
                <a:latin typeface="Cambria" panose="02040503050406030204" pitchFamily="18" charset="0"/>
                <a:ea typeface="Cambria" panose="02040503050406030204" pitchFamily="18" charset="0"/>
              </a:rPr>
              <a:t>Our data analytics approach revolves around three core pillars: data acquisition, advanced analytics, and business transformation. Through strategic partnerships and cutting-edge technologies, we have developed robust data acquisition systems that capture vast amounts of information from diverse sources, ensuring a comprehensive and accurate view of our operations and market dynamics. This wealth of data fuels our advanced analytics capabilities, enabling us to uncover hidden patterns, predict trends, and make data-driven recommendations with unparalleled precision.</a:t>
            </a:r>
          </a:p>
          <a:p>
            <a:r>
              <a:rPr lang="en-GB" dirty="0">
                <a:latin typeface="Cambria" panose="02040503050406030204" pitchFamily="18" charset="0"/>
                <a:ea typeface="Cambria" panose="02040503050406030204" pitchFamily="18" charset="0"/>
              </a:rPr>
              <a:t>By embarking on this transformative journey, Bayer is positioned to not only gain a competitive advantage but also drive positive societal impact. Our data analytics capabilities enable us to contribute to global challenges, such as sustainable agriculture, climate change mitigation, and improving patient outcomes. As we continue to expand our data analytics capabilities, we invite you to join us in this exciting journey toward a future powered by insights and innovation.</a:t>
            </a:r>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328513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35122-8F6B-469B-9582-C298633EFFC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880DAF56-A5DD-43BC-BB3A-1329FE564384}"/>
              </a:ext>
            </a:extLst>
          </p:cNvPr>
          <p:cNvSpPr>
            <a:spLocks noGrp="1"/>
          </p:cNvSpPr>
          <p:nvPr>
            <p:ph idx="1"/>
          </p:nvPr>
        </p:nvSpPr>
        <p:spPr>
          <a:xfrm>
            <a:off x="685800" y="2108201"/>
            <a:ext cx="10469880" cy="3760892"/>
          </a:xfrm>
        </p:spPr>
        <p:txBody>
          <a:bodyPr>
            <a:normAutofit fontScale="92500" lnSpcReduction="20000"/>
          </a:bodyPr>
          <a:lstStyle/>
          <a:p>
            <a:r>
              <a:rPr lang="en-US" dirty="0">
                <a:latin typeface="Cambria" panose="02040503050406030204" pitchFamily="18" charset="0"/>
                <a:ea typeface="Cambria" panose="02040503050406030204" pitchFamily="18" charset="0"/>
              </a:rPr>
              <a:t>To empower the team in making data-driven decisions on customer satisfaction with our products, I was given three datasets to analyze and draw insights from. The first data is Customer Relationship Management data with 11 entries with all objects as datatypes and 34 columns. The second data is the System, Applications, and Product data with 34 entries and 7 columns. The SAP data gave us an overview of the sales price and volume of products sold from 2020 to 2022. The third data provided was the VOP data which is the feedback extract of the Voice of Customers interview done on customers to gain insights into their experience with various sectors of the company such as Logistics, Sales, Marketing, etc. It also gives customers the freedom to rate their satisfaction with interacting with our products and the ease with which they interact with them. With Bayer being a Global leader, we performed a Competitive benchmarking of the Brand in areas like Sales, Logistics, Marketing development, Industry insights, Pipeline development, etc.</a:t>
            </a:r>
          </a:p>
          <a:p>
            <a:r>
              <a:rPr lang="en-US" dirty="0">
                <a:latin typeface="Cambria" panose="02040503050406030204" pitchFamily="18" charset="0"/>
                <a:ea typeface="Cambria" panose="02040503050406030204" pitchFamily="18" charset="0"/>
              </a:rPr>
              <a:t>Here is a link to the analysis done: </a:t>
            </a:r>
            <a:r>
              <a:rPr lang="en-US" dirty="0">
                <a:solidFill>
                  <a:srgbClr val="0070C0"/>
                </a:solidFill>
                <a:latin typeface="Cambria" panose="02040503050406030204" pitchFamily="18" charset="0"/>
                <a:ea typeface="Cambria" panose="02040503050406030204" pitchFamily="18" charset="0"/>
              </a:rPr>
              <a:t>https://github.com/Believened/Bayer-Global-dataset/blob/main/Bayer%20Global%20.ipynb</a:t>
            </a:r>
          </a:p>
          <a:p>
            <a:pPr marL="0" indent="0">
              <a:buNone/>
            </a:pPr>
            <a:endParaRPr lang="en-US" dirty="0"/>
          </a:p>
        </p:txBody>
      </p:sp>
    </p:spTree>
    <p:extLst>
      <p:ext uri="{BB962C8B-B14F-4D97-AF65-F5344CB8AC3E}">
        <p14:creationId xmlns:p14="http://schemas.microsoft.com/office/powerpoint/2010/main" val="3348694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dirty="0"/>
              <a:t>Methodology Approach</a:t>
            </a:r>
          </a:p>
        </p:txBody>
      </p:sp>
      <p:graphicFrame>
        <p:nvGraphicFramePr>
          <p:cNvPr id="4" name="Table 4">
            <a:extLst>
              <a:ext uri="{FF2B5EF4-FFF2-40B4-BE49-F238E27FC236}">
                <a16:creationId xmlns:a16="http://schemas.microsoft.com/office/drawing/2014/main" id="{C266CDD0-3E96-40BD-8324-62D1DD86152D}"/>
              </a:ext>
            </a:extLst>
          </p:cNvPr>
          <p:cNvGraphicFramePr>
            <a:graphicFrameLocks noGrp="1"/>
          </p:cNvGraphicFramePr>
          <p:nvPr>
            <p:ph idx="1"/>
            <p:extLst>
              <p:ext uri="{D42A27DB-BD31-4B8C-83A1-F6EECF244321}">
                <p14:modId xmlns:p14="http://schemas.microsoft.com/office/powerpoint/2010/main" val="3922745417"/>
              </p:ext>
            </p:extLst>
          </p:nvPr>
        </p:nvGraphicFramePr>
        <p:xfrm>
          <a:off x="1216058" y="2262434"/>
          <a:ext cx="9939622" cy="3410803"/>
        </p:xfrm>
        <a:graphic>
          <a:graphicData uri="http://schemas.openxmlformats.org/drawingml/2006/table">
            <a:tbl>
              <a:tblPr firstRow="1" bandRow="1">
                <a:noFill/>
                <a:tableStyleId>{3B4B98B0-60AC-42C2-AFA5-B58CD77FA1E5}</a:tableStyleId>
              </a:tblPr>
              <a:tblGrid>
                <a:gridCol w="4969811">
                  <a:extLst>
                    <a:ext uri="{9D8B030D-6E8A-4147-A177-3AD203B41FA5}">
                      <a16:colId xmlns:a16="http://schemas.microsoft.com/office/drawing/2014/main" val="2981917977"/>
                    </a:ext>
                  </a:extLst>
                </a:gridCol>
                <a:gridCol w="4969811">
                  <a:extLst>
                    <a:ext uri="{9D8B030D-6E8A-4147-A177-3AD203B41FA5}">
                      <a16:colId xmlns:a16="http://schemas.microsoft.com/office/drawing/2014/main" val="1765783061"/>
                    </a:ext>
                  </a:extLst>
                </a:gridCol>
              </a:tblGrid>
              <a:tr h="631874">
                <a:tc>
                  <a:txBody>
                    <a:bodyPr/>
                    <a:lstStyle/>
                    <a:p>
                      <a:r>
                        <a:rPr lang="en-US" sz="2400" b="0" cap="all" spc="150" dirty="0">
                          <a:solidFill>
                            <a:schemeClr val="lt1"/>
                          </a:solidFill>
                        </a:rPr>
                        <a:t>Sales team</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IT TEAM</a:t>
                      </a:r>
                    </a:p>
                  </a:txBody>
                  <a:tcPr marL="151061" marR="151061" marT="151061" marB="151061">
                    <a:lnL w="12700" cmpd="sng">
                      <a:noFill/>
                    </a:lnL>
                    <a:lnR w="12700" cmpd="sng">
                      <a:noFill/>
                    </a:lnR>
                    <a:lnT w="12700" cmpd="sng">
                      <a:noFill/>
                    </a:lnT>
                    <a:lnB w="38100" cmpd="sng">
                      <a:noFill/>
                    </a:lnB>
                    <a:solidFill>
                      <a:schemeClr val="accent1"/>
                    </a:solidFill>
                  </a:tcPr>
                </a:tc>
                <a:extLst>
                  <a:ext uri="{0D108BD9-81ED-4DB2-BD59-A6C34878D82A}">
                    <a16:rowId xmlns:a16="http://schemas.microsoft.com/office/drawing/2014/main" val="2580512675"/>
                  </a:ext>
                </a:extLst>
              </a:tr>
              <a:tr h="914307">
                <a:tc>
                  <a:txBody>
                    <a:bodyPr/>
                    <a:lstStyle/>
                    <a:p>
                      <a:r>
                        <a:rPr lang="en-GB" sz="1400" cap="none" spc="0" dirty="0">
                          <a:solidFill>
                            <a:schemeClr val="tx1"/>
                          </a:solidFill>
                          <a:latin typeface="Cambria" panose="02040503050406030204" pitchFamily="18" charset="0"/>
                          <a:ea typeface="Cambria" panose="02040503050406030204" pitchFamily="18" charset="0"/>
                        </a:rPr>
                        <a:t>Identify areas for improvement</a:t>
                      </a: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r>
                        <a:rPr lang="en-GB" sz="1400" cap="none" spc="0" dirty="0">
                          <a:solidFill>
                            <a:schemeClr val="tx1"/>
                          </a:solidFill>
                          <a:latin typeface="Cambria" panose="02040503050406030204" pitchFamily="18" charset="0"/>
                          <a:ea typeface="Cambria" panose="02040503050406030204" pitchFamily="18" charset="0"/>
                        </a:rPr>
                        <a:t>Data collection and organization strategy</a:t>
                      </a:r>
                    </a:p>
                  </a:txBody>
                  <a:tcPr marL="151061" marR="151061" marT="151061" marB="151061">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2085369860"/>
                  </a:ext>
                </a:extLst>
              </a:tr>
              <a:tr h="9143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cap="none" spc="0" dirty="0">
                          <a:solidFill>
                            <a:schemeClr val="tx1"/>
                          </a:solidFill>
                          <a:latin typeface="Cambria" panose="02040503050406030204" pitchFamily="18" charset="0"/>
                          <a:ea typeface="Cambria" panose="02040503050406030204" pitchFamily="18" charset="0"/>
                        </a:rPr>
                        <a:t>See recommendations based on the analysis</a:t>
                      </a:r>
                      <a:endParaRPr lang="en-US" sz="1400" cap="none" spc="0" dirty="0">
                        <a:solidFill>
                          <a:schemeClr val="tx1"/>
                        </a:solidFill>
                        <a:latin typeface="Cambria" panose="02040503050406030204" pitchFamily="18" charset="0"/>
                        <a:ea typeface="Cambria" panose="02040503050406030204" pitchFamily="18" charset="0"/>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GB" sz="1400" cap="none" spc="0" dirty="0">
                          <a:solidFill>
                            <a:schemeClr val="tx1"/>
                          </a:solidFill>
                          <a:latin typeface="Cambria" panose="02040503050406030204" pitchFamily="18" charset="0"/>
                          <a:ea typeface="Cambria" panose="02040503050406030204" pitchFamily="18" charset="0"/>
                        </a:rPr>
                        <a:t>Explore innovative technologies and tools that can support data-driven decision-making and</a:t>
                      </a:r>
                      <a:endParaRPr lang="en-US" sz="1400" cap="none" spc="0" dirty="0">
                        <a:solidFill>
                          <a:schemeClr val="tx1"/>
                        </a:solidFill>
                        <a:latin typeface="Cambria" panose="02040503050406030204" pitchFamily="18" charset="0"/>
                        <a:ea typeface="Cambria" panose="02040503050406030204" pitchFamily="18" charset="0"/>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252228359"/>
                  </a:ext>
                </a:extLst>
              </a:tr>
              <a:tr h="9143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cap="none" spc="0" dirty="0">
                          <a:solidFill>
                            <a:schemeClr val="tx1"/>
                          </a:solidFill>
                          <a:latin typeface="Cambria" panose="02040503050406030204" pitchFamily="18" charset="0"/>
                          <a:ea typeface="Cambria" panose="02040503050406030204" pitchFamily="18" charset="0"/>
                        </a:rPr>
                        <a:t>Agree on ways to measure progress</a:t>
                      </a:r>
                      <a:endParaRPr lang="en-US" sz="1400" cap="none" spc="0" dirty="0">
                        <a:solidFill>
                          <a:schemeClr val="tx1"/>
                        </a:solidFill>
                        <a:latin typeface="Cambria" panose="02040503050406030204" pitchFamily="18" charset="0"/>
                        <a:ea typeface="Cambria" panose="02040503050406030204" pitchFamily="18" charset="0"/>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r>
                        <a:rPr lang="en-GB" sz="1400" cap="none" spc="0" dirty="0">
                          <a:solidFill>
                            <a:schemeClr val="tx1"/>
                          </a:solidFill>
                          <a:latin typeface="Cambria" panose="02040503050406030204" pitchFamily="18" charset="0"/>
                          <a:ea typeface="Cambria" panose="02040503050406030204" pitchFamily="18" charset="0"/>
                        </a:rPr>
                        <a:t>Establish processes for continuous data analysis, monitoring, and improvement</a:t>
                      </a:r>
                      <a:endParaRPr lang="en-US" sz="1400" cap="none" spc="0" dirty="0">
                        <a:solidFill>
                          <a:schemeClr val="tx1"/>
                        </a:solidFill>
                        <a:latin typeface="Cambria" panose="02040503050406030204" pitchFamily="18" charset="0"/>
                        <a:ea typeface="Cambria" panose="02040503050406030204" pitchFamily="18" charset="0"/>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78144993"/>
                  </a:ext>
                </a:extLst>
              </a:tr>
            </a:tbl>
          </a:graphicData>
        </a:graphic>
      </p:graphicFrame>
    </p:spTree>
    <p:extLst>
      <p:ext uri="{BB962C8B-B14F-4D97-AF65-F5344CB8AC3E}">
        <p14:creationId xmlns:p14="http://schemas.microsoft.com/office/powerpoint/2010/main" val="2933514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D2A16-1376-4932-B430-13EE3B766912}"/>
              </a:ext>
            </a:extLst>
          </p:cNvPr>
          <p:cNvSpPr>
            <a:spLocks noGrp="1"/>
          </p:cNvSpPr>
          <p:nvPr>
            <p:ph type="title"/>
          </p:nvPr>
        </p:nvSpPr>
        <p:spPr/>
        <p:txBody>
          <a:bodyPr/>
          <a:lstStyle/>
          <a:p>
            <a:r>
              <a:rPr lang="en-US" dirty="0"/>
              <a:t>SALES &amp; COMMERCIAL TEAM</a:t>
            </a:r>
          </a:p>
        </p:txBody>
      </p:sp>
      <p:sp>
        <p:nvSpPr>
          <p:cNvPr id="3" name="Content Placeholder 2">
            <a:extLst>
              <a:ext uri="{FF2B5EF4-FFF2-40B4-BE49-F238E27FC236}">
                <a16:creationId xmlns:a16="http://schemas.microsoft.com/office/drawing/2014/main" id="{FED59655-F40E-45CD-BE9C-972FB06B1E40}"/>
              </a:ext>
            </a:extLst>
          </p:cNvPr>
          <p:cNvSpPr>
            <a:spLocks noGrp="1"/>
          </p:cNvSpPr>
          <p:nvPr>
            <p:ph idx="1"/>
          </p:nvPr>
        </p:nvSpPr>
        <p:spPr>
          <a:xfrm>
            <a:off x="1097280" y="1995079"/>
            <a:ext cx="10058400" cy="3760891"/>
          </a:xfrm>
        </p:spPr>
        <p:txBody>
          <a:bodyPr/>
          <a:lstStyle/>
          <a:p>
            <a:pPr marL="0" indent="0">
              <a:buNone/>
            </a:pPr>
            <a:r>
              <a:rPr lang="en-US" dirty="0"/>
              <a:t>The major questions to be answered;</a:t>
            </a:r>
          </a:p>
          <a:p>
            <a:pPr marL="0" indent="0">
              <a:buNone/>
            </a:pPr>
            <a:r>
              <a:rPr lang="en-GB" dirty="0"/>
              <a:t>Identify areas for improvement</a:t>
            </a:r>
          </a:p>
          <a:p>
            <a:pPr marL="0" indent="0">
              <a:buNone/>
            </a:pPr>
            <a:r>
              <a:rPr lang="en-GB" dirty="0"/>
              <a:t>Get focus by defining target customer segments</a:t>
            </a:r>
          </a:p>
          <a:p>
            <a:pPr marL="0" indent="0">
              <a:buNone/>
            </a:pPr>
            <a:r>
              <a:rPr lang="en-GB" dirty="0"/>
              <a:t>See recommendations based on the analysis</a:t>
            </a:r>
          </a:p>
          <a:p>
            <a:pPr marL="0" indent="0">
              <a:buNone/>
            </a:pPr>
            <a:r>
              <a:rPr lang="en-GB" dirty="0"/>
              <a:t>Agree on the ways to measure progress</a:t>
            </a:r>
            <a:endParaRPr lang="en-US" dirty="0"/>
          </a:p>
        </p:txBody>
      </p:sp>
    </p:spTree>
    <p:extLst>
      <p:ext uri="{BB962C8B-B14F-4D97-AF65-F5344CB8AC3E}">
        <p14:creationId xmlns:p14="http://schemas.microsoft.com/office/powerpoint/2010/main" val="3278889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952EF-FC62-4036-9DF1-C5D318F29324}"/>
              </a:ext>
            </a:extLst>
          </p:cNvPr>
          <p:cNvSpPr>
            <a:spLocks noGrp="1"/>
          </p:cNvSpPr>
          <p:nvPr>
            <p:ph type="title"/>
          </p:nvPr>
        </p:nvSpPr>
        <p:spPr>
          <a:xfrm>
            <a:off x="575035" y="786383"/>
            <a:ext cx="3585999" cy="910442"/>
          </a:xfrm>
        </p:spPr>
        <p:txBody>
          <a:bodyPr>
            <a:normAutofit fontScale="90000"/>
          </a:bodyPr>
          <a:lstStyle/>
          <a:p>
            <a:r>
              <a:rPr lang="en-US" dirty="0"/>
              <a:t>Area of Improvement</a:t>
            </a:r>
          </a:p>
        </p:txBody>
      </p:sp>
      <p:sp>
        <p:nvSpPr>
          <p:cNvPr id="4" name="Text Placeholder 3">
            <a:extLst>
              <a:ext uri="{FF2B5EF4-FFF2-40B4-BE49-F238E27FC236}">
                <a16:creationId xmlns:a16="http://schemas.microsoft.com/office/drawing/2014/main" id="{ABD7E960-BEF9-4FF0-A954-690548133615}"/>
              </a:ext>
            </a:extLst>
          </p:cNvPr>
          <p:cNvSpPr>
            <a:spLocks noGrp="1"/>
          </p:cNvSpPr>
          <p:nvPr>
            <p:ph type="body" sz="half" idx="2"/>
          </p:nvPr>
        </p:nvSpPr>
        <p:spPr>
          <a:xfrm>
            <a:off x="471341" y="2073898"/>
            <a:ext cx="3689692" cy="4033658"/>
          </a:xfrm>
        </p:spPr>
        <p:txBody>
          <a:bodyPr>
            <a:normAutofit fontScale="92500" lnSpcReduction="20000"/>
          </a:bodyPr>
          <a:lstStyle/>
          <a:p>
            <a:r>
              <a:rPr lang="en-US" dirty="0"/>
              <a:t>From the graph on the right, the customers of our brand are in the reluctant stage of customer loyalty.</a:t>
            </a:r>
          </a:p>
          <a:p>
            <a:r>
              <a:rPr lang="en-US" dirty="0"/>
              <a:t>This is a critical stage in the customer loyalty phase and any more dissatisfaction or satisfaction with our brand and its ease of use can tilt the customer into either Vulnerable or Loyal customers.</a:t>
            </a:r>
          </a:p>
          <a:p>
            <a:r>
              <a:rPr lang="en-US" dirty="0"/>
              <a:t>Loyal customers make up 13 out of the 33 customer data we have. 3 customers are in the high-risk phase and thus improvement in our strategy can resuscitate the loyalty of these customers to the brand.  </a:t>
            </a:r>
          </a:p>
        </p:txBody>
      </p:sp>
      <p:graphicFrame>
        <p:nvGraphicFramePr>
          <p:cNvPr id="8" name="Chart 7">
            <a:extLst>
              <a:ext uri="{FF2B5EF4-FFF2-40B4-BE49-F238E27FC236}">
                <a16:creationId xmlns:a16="http://schemas.microsoft.com/office/drawing/2014/main" id="{211BC4D1-3C8A-4EDA-87BB-EA6209690341}"/>
              </a:ext>
            </a:extLst>
          </p:cNvPr>
          <p:cNvGraphicFramePr>
            <a:graphicFrameLocks/>
          </p:cNvGraphicFramePr>
          <p:nvPr>
            <p:extLst>
              <p:ext uri="{D42A27DB-BD31-4B8C-83A1-F6EECF244321}">
                <p14:modId xmlns:p14="http://schemas.microsoft.com/office/powerpoint/2010/main" val="2815891330"/>
              </p:ext>
            </p:extLst>
          </p:nvPr>
        </p:nvGraphicFramePr>
        <p:xfrm>
          <a:off x="5130800" y="1971674"/>
          <a:ext cx="6685280" cy="355536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26828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5A3B172-61B6-44F1-A9BA-585D6EC472EF}"/>
              </a:ext>
            </a:extLst>
          </p:cNvPr>
          <p:cNvSpPr>
            <a:spLocks noGrp="1"/>
          </p:cNvSpPr>
          <p:nvPr>
            <p:ph type="title"/>
          </p:nvPr>
        </p:nvSpPr>
        <p:spPr>
          <a:xfrm>
            <a:off x="263952" y="414779"/>
            <a:ext cx="4204354" cy="791851"/>
          </a:xfrm>
        </p:spPr>
        <p:txBody>
          <a:bodyPr>
            <a:normAutofit fontScale="90000"/>
          </a:bodyPr>
          <a:lstStyle/>
          <a:p>
            <a:r>
              <a:rPr lang="en-US" dirty="0"/>
              <a:t>Areas for Improvement</a:t>
            </a:r>
          </a:p>
        </p:txBody>
      </p:sp>
      <p:sp>
        <p:nvSpPr>
          <p:cNvPr id="10" name="Text Placeholder 9">
            <a:extLst>
              <a:ext uri="{FF2B5EF4-FFF2-40B4-BE49-F238E27FC236}">
                <a16:creationId xmlns:a16="http://schemas.microsoft.com/office/drawing/2014/main" id="{790723FF-A7F4-4693-B5F9-F08C1DFE0447}"/>
              </a:ext>
            </a:extLst>
          </p:cNvPr>
          <p:cNvSpPr>
            <a:spLocks noGrp="1"/>
          </p:cNvSpPr>
          <p:nvPr>
            <p:ph type="body" sz="half" idx="2"/>
          </p:nvPr>
        </p:nvSpPr>
        <p:spPr>
          <a:xfrm>
            <a:off x="263953" y="1555424"/>
            <a:ext cx="3897080" cy="4552132"/>
          </a:xfrm>
        </p:spPr>
        <p:txBody>
          <a:bodyPr/>
          <a:lstStyle/>
          <a:p>
            <a:r>
              <a:rPr lang="en-GB" dirty="0">
                <a:latin typeface="Cambria" panose="02040503050406030204" pitchFamily="18" charset="0"/>
                <a:ea typeface="Cambria" panose="02040503050406030204" pitchFamily="18" charset="0"/>
              </a:rPr>
              <a:t>Looking at the graph of average G2N against Loyalty and average P&amp;I against Loyalty, we can see that High-risk customers get a low G2N and low P&amp;I allocation. So if this (G2N) shows how the company keeps customers and builds a relationship then, the low G2N allocation is a strong reason for customers being at the High risk, Vulnerable(soon to be high-risk), and Reluctant stage of Loyalty to the company</a:t>
            </a:r>
            <a:endParaRPr lang="en-US" dirty="0">
              <a:latin typeface="Cambria" panose="02040503050406030204" pitchFamily="18" charset="0"/>
              <a:ea typeface="Cambria" panose="02040503050406030204" pitchFamily="18" charset="0"/>
            </a:endParaRPr>
          </a:p>
        </p:txBody>
      </p:sp>
      <p:graphicFrame>
        <p:nvGraphicFramePr>
          <p:cNvPr id="15" name="Chart 14">
            <a:extLst>
              <a:ext uri="{FF2B5EF4-FFF2-40B4-BE49-F238E27FC236}">
                <a16:creationId xmlns:a16="http://schemas.microsoft.com/office/drawing/2014/main" id="{24575BA6-B03D-4090-A0F5-29334025D357}"/>
              </a:ext>
            </a:extLst>
          </p:cNvPr>
          <p:cNvGraphicFramePr>
            <a:graphicFrameLocks/>
          </p:cNvGraphicFramePr>
          <p:nvPr>
            <p:extLst>
              <p:ext uri="{D42A27DB-BD31-4B8C-83A1-F6EECF244321}">
                <p14:modId xmlns:p14="http://schemas.microsoft.com/office/powerpoint/2010/main" val="2435472047"/>
              </p:ext>
            </p:extLst>
          </p:nvPr>
        </p:nvGraphicFramePr>
        <p:xfrm>
          <a:off x="5401558" y="317892"/>
          <a:ext cx="6272281" cy="299426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extLst>
              <a:ext uri="{FF2B5EF4-FFF2-40B4-BE49-F238E27FC236}">
                <a16:creationId xmlns:a16="http://schemas.microsoft.com/office/drawing/2014/main" id="{C660776E-C6A4-4A3A-BAB0-2E43A922A204}"/>
              </a:ext>
            </a:extLst>
          </p:cNvPr>
          <p:cNvGraphicFramePr>
            <a:graphicFrameLocks/>
          </p:cNvGraphicFramePr>
          <p:nvPr>
            <p:extLst>
              <p:ext uri="{D42A27DB-BD31-4B8C-83A1-F6EECF244321}">
                <p14:modId xmlns:p14="http://schemas.microsoft.com/office/powerpoint/2010/main" val="3197545246"/>
              </p:ext>
            </p:extLst>
          </p:nvPr>
        </p:nvGraphicFramePr>
        <p:xfrm>
          <a:off x="5401558" y="3429000"/>
          <a:ext cx="5990341" cy="299426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89188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4A202-C377-47E4-B09A-48D181AB3E56}"/>
              </a:ext>
            </a:extLst>
          </p:cNvPr>
          <p:cNvSpPr>
            <a:spLocks noGrp="1"/>
          </p:cNvSpPr>
          <p:nvPr>
            <p:ph type="title"/>
          </p:nvPr>
        </p:nvSpPr>
        <p:spPr>
          <a:xfrm>
            <a:off x="643466" y="786383"/>
            <a:ext cx="3517568" cy="1072897"/>
          </a:xfrm>
        </p:spPr>
        <p:txBody>
          <a:bodyPr>
            <a:normAutofit fontScale="90000"/>
          </a:bodyPr>
          <a:lstStyle/>
          <a:p>
            <a:r>
              <a:rPr lang="en-US" dirty="0"/>
              <a:t>Areas for Improvement</a:t>
            </a:r>
          </a:p>
        </p:txBody>
      </p:sp>
      <p:sp>
        <p:nvSpPr>
          <p:cNvPr id="4" name="Text Placeholder 3">
            <a:extLst>
              <a:ext uri="{FF2B5EF4-FFF2-40B4-BE49-F238E27FC236}">
                <a16:creationId xmlns:a16="http://schemas.microsoft.com/office/drawing/2014/main" id="{F07C681B-42EB-4874-9B1D-E206A210EFAF}"/>
              </a:ext>
            </a:extLst>
          </p:cNvPr>
          <p:cNvSpPr>
            <a:spLocks noGrp="1"/>
          </p:cNvSpPr>
          <p:nvPr>
            <p:ph type="body" sz="half" idx="2"/>
          </p:nvPr>
        </p:nvSpPr>
        <p:spPr>
          <a:xfrm>
            <a:off x="386080" y="2052320"/>
            <a:ext cx="3901439" cy="4318000"/>
          </a:xfrm>
        </p:spPr>
        <p:txBody>
          <a:bodyPr>
            <a:normAutofit fontScale="85000" lnSpcReduction="20000"/>
          </a:bodyPr>
          <a:lstStyle/>
          <a:p>
            <a:r>
              <a:rPr lang="en-US" dirty="0">
                <a:latin typeface="Cambria" panose="02040503050406030204" pitchFamily="18" charset="0"/>
                <a:ea typeface="Cambria" panose="02040503050406030204" pitchFamily="18" charset="0"/>
              </a:rPr>
              <a:t>Though the brand is doing well, with a high number of satisfaction across all brand groups, we can see that there is room for improvement in the following brand groups due to the number of dissatisfied customers.</a:t>
            </a:r>
          </a:p>
          <a:p>
            <a:pPr marL="342900" indent="-342900">
              <a:buAutoNum type="arabicPeriod"/>
            </a:pPr>
            <a:r>
              <a:rPr lang="en-US" dirty="0">
                <a:latin typeface="Cambria" panose="02040503050406030204" pitchFamily="18" charset="0"/>
                <a:ea typeface="Cambria" panose="02040503050406030204" pitchFamily="18" charset="0"/>
              </a:rPr>
              <a:t>Customer Service</a:t>
            </a:r>
          </a:p>
          <a:p>
            <a:pPr marL="342900" indent="-342900">
              <a:buAutoNum type="arabicPeriod"/>
            </a:pPr>
            <a:r>
              <a:rPr lang="en-US" dirty="0">
                <a:latin typeface="Cambria" panose="02040503050406030204" pitchFamily="18" charset="0"/>
                <a:ea typeface="Cambria" panose="02040503050406030204" pitchFamily="18" charset="0"/>
              </a:rPr>
              <a:t>Market Development</a:t>
            </a:r>
          </a:p>
          <a:p>
            <a:pPr marL="342900" indent="-342900">
              <a:buAutoNum type="arabicPeriod"/>
            </a:pPr>
            <a:r>
              <a:rPr lang="en-US" dirty="0">
                <a:latin typeface="Cambria" panose="02040503050406030204" pitchFamily="18" charset="0"/>
                <a:ea typeface="Cambria" panose="02040503050406030204" pitchFamily="18" charset="0"/>
              </a:rPr>
              <a:t>Sales</a:t>
            </a:r>
          </a:p>
          <a:p>
            <a:pPr marL="342900" indent="-342900">
              <a:buAutoNum type="arabicPeriod"/>
            </a:pPr>
            <a:r>
              <a:rPr lang="en-US" dirty="0">
                <a:latin typeface="Cambria" panose="02040503050406030204" pitchFamily="18" charset="0"/>
                <a:ea typeface="Cambria" panose="02040503050406030204" pitchFamily="18" charset="0"/>
              </a:rPr>
              <a:t>Pipeline Testing</a:t>
            </a:r>
          </a:p>
          <a:p>
            <a:pPr marL="342900" indent="-342900">
              <a:buAutoNum type="arabicPeriod"/>
            </a:pPr>
            <a:r>
              <a:rPr lang="en-US" dirty="0">
                <a:latin typeface="Cambria" panose="02040503050406030204" pitchFamily="18" charset="0"/>
                <a:ea typeface="Cambria" panose="02040503050406030204" pitchFamily="18" charset="0"/>
              </a:rPr>
              <a:t>Marketing and Product</a:t>
            </a:r>
          </a:p>
          <a:p>
            <a:r>
              <a:rPr lang="en-US" dirty="0">
                <a:latin typeface="Cambria" panose="02040503050406030204" pitchFamily="18" charset="0"/>
                <a:ea typeface="Cambria" panose="02040503050406030204" pitchFamily="18" charset="0"/>
              </a:rPr>
              <a:t>With the most dissatisfaction about the customer service, sales, and market development, adequate solutions need to be in place to tackle these</a:t>
            </a:r>
          </a:p>
        </p:txBody>
      </p:sp>
      <p:graphicFrame>
        <p:nvGraphicFramePr>
          <p:cNvPr id="5" name="Chart 4">
            <a:extLst>
              <a:ext uri="{FF2B5EF4-FFF2-40B4-BE49-F238E27FC236}">
                <a16:creationId xmlns:a16="http://schemas.microsoft.com/office/drawing/2014/main" id="{0420428D-689E-4446-B881-4CCBAE478C1E}"/>
              </a:ext>
            </a:extLst>
          </p:cNvPr>
          <p:cNvGraphicFramePr>
            <a:graphicFrameLocks/>
          </p:cNvGraphicFramePr>
          <p:nvPr>
            <p:extLst>
              <p:ext uri="{D42A27DB-BD31-4B8C-83A1-F6EECF244321}">
                <p14:modId xmlns:p14="http://schemas.microsoft.com/office/powerpoint/2010/main" val="1102066475"/>
              </p:ext>
            </p:extLst>
          </p:nvPr>
        </p:nvGraphicFramePr>
        <p:xfrm>
          <a:off x="5161280" y="1251224"/>
          <a:ext cx="6725920" cy="431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10236435"/>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{F689E952-8CF4-4B89-9854-9D1452F949AF}tf22712842_win32</Template>
  <TotalTime>803</TotalTime>
  <Words>2342</Words>
  <Application>Microsoft Office PowerPoint</Application>
  <PresentationFormat>Widescreen</PresentationFormat>
  <Paragraphs>128</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Bookman Old Style</vt:lpstr>
      <vt:lpstr>Calibri</vt:lpstr>
      <vt:lpstr>Cambria</vt:lpstr>
      <vt:lpstr>Franklin Gothic Book</vt:lpstr>
      <vt:lpstr>1_RetrospectVTI</vt:lpstr>
      <vt:lpstr>Bayer Global  Analytics Approach</vt:lpstr>
      <vt:lpstr>Outline</vt:lpstr>
      <vt:lpstr>Executive Summary</vt:lpstr>
      <vt:lpstr>Introduction</vt:lpstr>
      <vt:lpstr>Methodology Approach</vt:lpstr>
      <vt:lpstr>SALES &amp; COMMERCIAL TEAM</vt:lpstr>
      <vt:lpstr>Area of Improvement</vt:lpstr>
      <vt:lpstr>Areas for Improvement</vt:lpstr>
      <vt:lpstr>Areas for Improvement</vt:lpstr>
      <vt:lpstr>Areas for Improvement</vt:lpstr>
      <vt:lpstr>Area of Improvement</vt:lpstr>
      <vt:lpstr>Areas of Improvement</vt:lpstr>
      <vt:lpstr>Recommendations</vt:lpstr>
      <vt:lpstr>Ways to measure Sales progress</vt:lpstr>
      <vt:lpstr>IT TEAM</vt:lpstr>
      <vt:lpstr>IT TEAM</vt:lpstr>
      <vt:lpstr>IT TEAM </vt:lpstr>
      <vt:lpstr>IT Team</vt:lpstr>
      <vt:lpstr>IT TEAM</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Bayer Global  Analytics Approach</dc:title>
  <dc:creator>Believe Okolie</dc:creator>
  <cp:lastModifiedBy>Believe Okolie</cp:lastModifiedBy>
  <cp:revision>3</cp:revision>
  <dcterms:created xsi:type="dcterms:W3CDTF">2023-05-25T18:18:12Z</dcterms:created>
  <dcterms:modified xsi:type="dcterms:W3CDTF">2023-05-26T07:41:31Z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